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7"/>
  </p:notesMasterIdLst>
  <p:handoutMasterIdLst>
    <p:handoutMasterId r:id="rId18"/>
  </p:handoutMasterIdLst>
  <p:sldIdLst>
    <p:sldId id="256" r:id="rId2"/>
    <p:sldId id="257" r:id="rId3"/>
    <p:sldId id="280" r:id="rId4"/>
    <p:sldId id="281" r:id="rId5"/>
    <p:sldId id="268" r:id="rId6"/>
    <p:sldId id="274" r:id="rId7"/>
    <p:sldId id="272" r:id="rId8"/>
    <p:sldId id="276" r:id="rId9"/>
    <p:sldId id="271" r:id="rId10"/>
    <p:sldId id="277" r:id="rId11"/>
    <p:sldId id="278" r:id="rId12"/>
    <p:sldId id="261" r:id="rId13"/>
    <p:sldId id="270" r:id="rId14"/>
    <p:sldId id="269" r:id="rId15"/>
    <p:sldId id="267" r:id="rId1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15:clr>
            <a:srgbClr val="A4A3A4"/>
          </p15:clr>
        </p15:guide>
        <p15:guide id="2">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481C"/>
    <a:srgbClr val="B71A8B"/>
    <a:srgbClr val="2C3841"/>
    <a:srgbClr val="9BA7B0"/>
    <a:srgbClr val="552481"/>
    <a:srgbClr val="9F351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800" autoAdjust="0"/>
  </p:normalViewPr>
  <p:slideViewPr>
    <p:cSldViewPr snapToGrid="0" snapToObjects="1" showGuides="1">
      <p:cViewPr>
        <p:scale>
          <a:sx n="143" d="100"/>
          <a:sy n="143" d="100"/>
        </p:scale>
        <p:origin x="-714" y="-132"/>
      </p:cViewPr>
      <p:guideLst>
        <p:guide orient="horz"/>
        <p:guide/>
      </p:guideLst>
    </p:cSldViewPr>
  </p:slideViewPr>
  <p:notesTextViewPr>
    <p:cViewPr>
      <p:scale>
        <a:sx n="100" d="100"/>
        <a:sy n="100" d="100"/>
      </p:scale>
      <p:origin x="0" y="0"/>
    </p:cViewPr>
  </p:notesTextViewPr>
  <p:notesViewPr>
    <p:cSldViewPr snapToGrid="0" snapToObjects="1" showGuides="1">
      <p:cViewPr varScale="1">
        <p:scale>
          <a:sx n="88" d="100"/>
          <a:sy n="88" d="100"/>
        </p:scale>
        <p:origin x="-3870"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sz="1100" dirty="0">
              <a:solidFill>
                <a:srgbClr val="2C3841"/>
              </a:solidFill>
              <a:latin typeface="Corbel"/>
              <a:cs typeface="Corbe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0BF4E53-F32D-E643-8E4A-00EAFEAC0BDF}" type="datetimeFigureOut">
              <a:rPr lang="en-US" sz="1100" smtClean="0">
                <a:solidFill>
                  <a:srgbClr val="2C3841"/>
                </a:solidFill>
                <a:latin typeface="Corbel"/>
                <a:cs typeface="Corbel"/>
              </a:rPr>
              <a:t>1/13/2016</a:t>
            </a:fld>
            <a:endParaRPr lang="en-GB" sz="1100" dirty="0">
              <a:solidFill>
                <a:srgbClr val="2C3841"/>
              </a:solidFill>
              <a:latin typeface="Corbel"/>
              <a:cs typeface="Corbe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sz="1100" dirty="0">
              <a:solidFill>
                <a:srgbClr val="2C3841"/>
              </a:solidFill>
              <a:latin typeface="Corbel"/>
              <a:cs typeface="Corbe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DCC3291-B1ED-4249-AE87-332ED060E6C6}" type="slidenum">
              <a:rPr lang="en-GB" sz="1100" b="1" smtClean="0">
                <a:solidFill>
                  <a:srgbClr val="2C3841"/>
                </a:solidFill>
                <a:latin typeface="Corbel"/>
                <a:cs typeface="Corbel"/>
              </a:rPr>
              <a:t>‹#›</a:t>
            </a:fld>
            <a:endParaRPr lang="en-GB" sz="1100" b="1" dirty="0">
              <a:solidFill>
                <a:srgbClr val="2C3841"/>
              </a:solidFill>
              <a:latin typeface="Corbel"/>
              <a:cs typeface="Corbel"/>
            </a:endParaRPr>
          </a:p>
        </p:txBody>
      </p:sp>
    </p:spTree>
    <p:extLst>
      <p:ext uri="{BB962C8B-B14F-4D97-AF65-F5344CB8AC3E}">
        <p14:creationId xmlns:p14="http://schemas.microsoft.com/office/powerpoint/2010/main" val="1802317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100">
                <a:solidFill>
                  <a:srgbClr val="2C3841"/>
                </a:solidFill>
                <a:latin typeface="Corbel"/>
                <a:cs typeface="Corbel"/>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100">
                <a:solidFill>
                  <a:srgbClr val="2C3841"/>
                </a:solidFill>
                <a:latin typeface="Corbel"/>
                <a:cs typeface="Corbel"/>
              </a:defRPr>
            </a:lvl1pPr>
          </a:lstStyle>
          <a:p>
            <a:fld id="{46529CBB-F0FF-9842-BA64-0F347ABD5093}" type="datetimeFigureOut">
              <a:rPr lang="en-US" smtClean="0"/>
              <a:pPr/>
              <a:t>1/13/2016</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100">
                <a:solidFill>
                  <a:srgbClr val="2C3841"/>
                </a:solidFill>
                <a:latin typeface="Corbel"/>
                <a:cs typeface="Corbel"/>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100" b="1">
                <a:latin typeface="Corbel"/>
                <a:cs typeface="Corbel"/>
              </a:defRPr>
            </a:lvl1pPr>
          </a:lstStyle>
          <a:p>
            <a:fld id="{6B37C837-5377-6648-AD34-4D4FC0F568FB}" type="slidenum">
              <a:rPr lang="en-GB" smtClean="0"/>
              <a:pPr/>
              <a:t>‹#›</a:t>
            </a:fld>
            <a:endParaRPr lang="en-GB" dirty="0"/>
          </a:p>
        </p:txBody>
      </p:sp>
    </p:spTree>
    <p:extLst>
      <p:ext uri="{BB962C8B-B14F-4D97-AF65-F5344CB8AC3E}">
        <p14:creationId xmlns:p14="http://schemas.microsoft.com/office/powerpoint/2010/main" val="363758374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rgbClr val="2C3841"/>
        </a:solidFill>
        <a:latin typeface="Corbel"/>
        <a:ea typeface="+mn-ea"/>
        <a:cs typeface="Corbel"/>
      </a:defRPr>
    </a:lvl1pPr>
    <a:lvl2pPr marL="457200" algn="l" defTabSz="457200" rtl="0" eaLnBrk="1" latinLnBrk="0" hangingPunct="1">
      <a:defRPr sz="1200" kern="1200">
        <a:solidFill>
          <a:srgbClr val="2C3841"/>
        </a:solidFill>
        <a:latin typeface="Corbel"/>
        <a:ea typeface="+mn-ea"/>
        <a:cs typeface="Corbel"/>
      </a:defRPr>
    </a:lvl2pPr>
    <a:lvl3pPr marL="914400" algn="l" defTabSz="457200" rtl="0" eaLnBrk="1" latinLnBrk="0" hangingPunct="1">
      <a:defRPr sz="1200" kern="1200">
        <a:solidFill>
          <a:srgbClr val="2C3841"/>
        </a:solidFill>
        <a:latin typeface="Corbel"/>
        <a:ea typeface="+mn-ea"/>
        <a:cs typeface="Corbel"/>
      </a:defRPr>
    </a:lvl3pPr>
    <a:lvl4pPr marL="1371600" algn="l" defTabSz="457200" rtl="0" eaLnBrk="1" latinLnBrk="0" hangingPunct="1">
      <a:defRPr sz="1200" kern="1200">
        <a:solidFill>
          <a:srgbClr val="2C3841"/>
        </a:solidFill>
        <a:latin typeface="Corbel"/>
        <a:ea typeface="+mn-ea"/>
        <a:cs typeface="Corbel"/>
      </a:defRPr>
    </a:lvl4pPr>
    <a:lvl5pPr marL="1828800" algn="l" defTabSz="457200" rtl="0" eaLnBrk="1" latinLnBrk="0" hangingPunct="1">
      <a:defRPr sz="1200" kern="1200">
        <a:solidFill>
          <a:srgbClr val="2C3841"/>
        </a:solidFill>
        <a:latin typeface="Corbel"/>
        <a:ea typeface="+mn-ea"/>
        <a:cs typeface="Corbel"/>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equipment.data.ac.uk/"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lncn.eu/toolkit"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smtClean="0">
                <a:effectLst/>
              </a:rPr>
              <a:t>The key objective for this pilot is to agree - within the community - a list of basic RDM infrastructure components in light of EPSRC's Policy Framework on Research Data and to make this infrastructure more visible and easier to identify. </a:t>
            </a:r>
          </a:p>
          <a:p>
            <a:endParaRPr lang="en-GB" b="1" dirty="0" smtClean="0">
              <a:effectLst/>
            </a:endParaRPr>
          </a:p>
          <a:p>
            <a:r>
              <a:rPr lang="en-GB" b="1" dirty="0" smtClean="0">
                <a:effectLst/>
              </a:rPr>
              <a:t>Possible solution</a:t>
            </a:r>
            <a:endParaRPr lang="en-GB" dirty="0" smtClean="0">
              <a:effectLst/>
            </a:endParaRPr>
          </a:p>
          <a:p>
            <a:r>
              <a:rPr lang="en-GB" dirty="0" smtClean="0">
                <a:effectLst/>
              </a:rPr>
              <a:t>By extending the Organisational Profile Document (OPD) to consistently list hard and ‘soft’ RDM infrastructure components we will help to make them more visible, machine readable, and discoverable.</a:t>
            </a:r>
          </a:p>
          <a:p>
            <a:endParaRPr lang="en-GB" b="1" dirty="0" smtClean="0">
              <a:effectLst/>
            </a:endParaRPr>
          </a:p>
          <a:p>
            <a:r>
              <a:rPr lang="en-GB" b="1" dirty="0" smtClean="0">
                <a:effectLst/>
              </a:rPr>
              <a:t>What exactly is an Organisation Profile Document (OPD)?</a:t>
            </a:r>
            <a:endParaRPr lang="en-GB" dirty="0" smtClean="0">
              <a:effectLst/>
            </a:endParaRPr>
          </a:p>
          <a:p>
            <a:r>
              <a:rPr lang="en-GB" dirty="0" smtClean="0">
                <a:effectLst/>
              </a:rPr>
              <a:t>The OPD was developed by </a:t>
            </a:r>
            <a:r>
              <a:rPr lang="en-GB" dirty="0" err="1" smtClean="0">
                <a:effectLst/>
                <a:hlinkClick r:id="rId3"/>
              </a:rPr>
              <a:t>Equipment.data</a:t>
            </a:r>
            <a:r>
              <a:rPr lang="en-GB" dirty="0" smtClean="0">
                <a:effectLst/>
              </a:rPr>
              <a:t> at the University of Southampton to help HEIs meet EPSRC's mandate about exposing information on research equipment bought with public funds. The OPD is a simple RDF file which enables equipment data to be made more visible to both humans and machines. There is a small set of mandatory fields that must be completed but great scope to extend the profile with optional information using the </a:t>
            </a:r>
            <a:r>
              <a:rPr lang="en-GB" dirty="0" err="1" smtClean="0">
                <a:effectLst/>
              </a:rPr>
              <a:t>LinkingYou</a:t>
            </a:r>
            <a:r>
              <a:rPr lang="en-GB" dirty="0" smtClean="0">
                <a:effectLst/>
              </a:rPr>
              <a:t> vocabulary which was developed by the </a:t>
            </a:r>
            <a:r>
              <a:rPr lang="en-GB" dirty="0" err="1" smtClean="0">
                <a:effectLst/>
              </a:rPr>
              <a:t>Jisc</a:t>
            </a:r>
            <a:r>
              <a:rPr lang="en-GB" dirty="0" smtClean="0">
                <a:effectLst/>
              </a:rPr>
              <a:t>-funded </a:t>
            </a:r>
            <a:r>
              <a:rPr lang="en-GB" dirty="0" smtClean="0">
                <a:effectLst/>
                <a:hlinkClick r:id="rId4"/>
              </a:rPr>
              <a:t>Linking You project</a:t>
            </a:r>
            <a:r>
              <a:rPr lang="en-GB" dirty="0" smtClean="0">
                <a:effectLst/>
              </a:rPr>
              <a:t> </a:t>
            </a:r>
            <a:r>
              <a:rPr lang="en-GB" dirty="0" err="1" smtClean="0">
                <a:effectLst/>
              </a:rPr>
              <a:t>project</a:t>
            </a:r>
            <a:r>
              <a:rPr lang="en-GB" dirty="0" smtClean="0">
                <a:effectLst/>
              </a:rPr>
              <a:t> at the University of Lincoln. By extending the OPD to consistently list hard and ‘soft’ RDM infrastructure components we hope to make research data management infrastructure components more visible, discoverable, and machine readable. </a:t>
            </a:r>
          </a:p>
          <a:p>
            <a:r>
              <a:rPr lang="en-GB" b="1" dirty="0" smtClean="0">
                <a:effectLst/>
              </a:rPr>
              <a:t>Why it could work</a:t>
            </a:r>
            <a:endParaRPr lang="en-GB" dirty="0" smtClean="0">
              <a:effectLst/>
            </a:endParaRPr>
          </a:p>
          <a:p>
            <a:r>
              <a:rPr lang="en-GB" dirty="0" smtClean="0">
                <a:effectLst/>
              </a:rPr>
              <a:t>Builds upon existing infrastructure</a:t>
            </a:r>
          </a:p>
          <a:p>
            <a:r>
              <a:rPr lang="en-GB" dirty="0" smtClean="0">
                <a:effectLst/>
              </a:rPr>
              <a:t>Easy to implement solution</a:t>
            </a:r>
          </a:p>
          <a:p>
            <a:r>
              <a:rPr lang="en-GB" dirty="0" smtClean="0">
                <a:effectLst/>
              </a:rPr>
              <a:t>HEIs can update and maintain profile locally</a:t>
            </a:r>
          </a:p>
          <a:p>
            <a:r>
              <a:rPr lang="en-GB" dirty="0" smtClean="0">
                <a:effectLst/>
              </a:rPr>
              <a:t>Profiles made visible by </a:t>
            </a:r>
            <a:r>
              <a:rPr lang="en-GB" dirty="0" err="1" smtClean="0">
                <a:effectLst/>
              </a:rPr>
              <a:t>Equipment.data</a:t>
            </a:r>
            <a:endParaRPr lang="en-GB"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baseline="0" dirty="0" smtClean="0">
              <a:solidFill>
                <a:srgbClr val="2C384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baseline="0" dirty="0" smtClean="0">
              <a:solidFill>
                <a:srgbClr val="2C3841"/>
              </a:solidFill>
            </a:endParaRPr>
          </a:p>
        </p:txBody>
      </p:sp>
      <p:sp>
        <p:nvSpPr>
          <p:cNvPr id="4" name="Slide Number Placeholder 3"/>
          <p:cNvSpPr>
            <a:spLocks noGrp="1"/>
          </p:cNvSpPr>
          <p:nvPr>
            <p:ph type="sldNum" sz="quarter" idx="10"/>
          </p:nvPr>
        </p:nvSpPr>
        <p:spPr/>
        <p:txBody>
          <a:bodyPr/>
          <a:lstStyle/>
          <a:p>
            <a:fld id="{6B37C837-5377-6648-AD34-4D4FC0F568FB}" type="slidenum">
              <a:rPr lang="en-GB" smtClean="0"/>
              <a:t>1</a:t>
            </a:fld>
            <a:endParaRPr lang="en-GB"/>
          </a:p>
        </p:txBody>
      </p:sp>
    </p:spTree>
    <p:extLst>
      <p:ext uri="{BB962C8B-B14F-4D97-AF65-F5344CB8AC3E}">
        <p14:creationId xmlns:p14="http://schemas.microsoft.com/office/powerpoint/2010/main" val="1512520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If you click on the Linking You term Research Page – you would be taken to this</a:t>
            </a:r>
            <a:r>
              <a:rPr lang="en-GB" baseline="0" dirty="0" smtClean="0"/>
              <a:t> page which allows you to see which institutions have provided information and to be able to click through to the page. </a:t>
            </a:r>
          </a:p>
          <a:p>
            <a:endParaRPr lang="en-GB" baseline="0" dirty="0" smtClean="0"/>
          </a:p>
          <a:p>
            <a:r>
              <a:rPr lang="en-GB" baseline="0" dirty="0" smtClean="0"/>
              <a:t>We want to further refine this functionality to enable people to view one category (e.g., Research Data Management) rather than having to browse through each term individually. This would be further developed in Phase 3. </a:t>
            </a:r>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10</a:t>
            </a:fld>
            <a:endParaRPr lang="en-GB" dirty="0"/>
          </a:p>
        </p:txBody>
      </p:sp>
    </p:spTree>
    <p:extLst>
      <p:ext uri="{BB962C8B-B14F-4D97-AF65-F5344CB8AC3E}">
        <p14:creationId xmlns:p14="http://schemas.microsoft.com/office/powerpoint/2010/main" val="643356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If you click on the Linking You term Research Page – you would be taken to this</a:t>
            </a:r>
            <a:r>
              <a:rPr lang="en-GB" baseline="0" dirty="0" smtClean="0"/>
              <a:t> page which allows you to see which institutions have provided information and to be able to click through to the page. </a:t>
            </a:r>
          </a:p>
          <a:p>
            <a:endParaRPr lang="en-GB" baseline="0" dirty="0" smtClean="0"/>
          </a:p>
          <a:p>
            <a:r>
              <a:rPr lang="en-GB" baseline="0" dirty="0" smtClean="0"/>
              <a:t>We want to further refine this functionality to enable people to view one category (e.g., Research Data Management) rather than having to browse through each term individually. This would be further developed in Phase 3. </a:t>
            </a:r>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11</a:t>
            </a:fld>
            <a:endParaRPr lang="en-GB" dirty="0"/>
          </a:p>
        </p:txBody>
      </p:sp>
    </p:spTree>
    <p:extLst>
      <p:ext uri="{BB962C8B-B14F-4D97-AF65-F5344CB8AC3E}">
        <p14:creationId xmlns:p14="http://schemas.microsoft.com/office/powerpoint/2010/main" val="643356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latin typeface="Calibri" panose="020F0502020204030204" pitchFamily="34" charset="0"/>
              </a:rPr>
              <a:t>Technology, effort and costs for different approaches; shared services; efficiencies; classify guidance and training</a:t>
            </a:r>
          </a:p>
          <a:p>
            <a:endParaRPr lang="en-GB" dirty="0" smtClean="0">
              <a:latin typeface="Calibri" panose="020F0502020204030204" pitchFamily="34" charset="0"/>
            </a:endParaRPr>
          </a:p>
          <a:p>
            <a:r>
              <a:rPr lang="en-GB" dirty="0" smtClean="0">
                <a:latin typeface="Calibri" panose="020F0502020204030204" pitchFamily="34" charset="0"/>
              </a:rPr>
              <a:t>Possibility</a:t>
            </a:r>
            <a:r>
              <a:rPr lang="en-GB" baseline="0" dirty="0" smtClean="0">
                <a:latin typeface="Calibri" panose="020F0502020204030204" pitchFamily="34" charset="0"/>
              </a:rPr>
              <a:t> to use OPD technology to begin to share effort across HEI by aggregating sub-profiles held and maintained across HEI rather than one unit maintaining the </a:t>
            </a:r>
            <a:r>
              <a:rPr lang="en-GB" baseline="0" smtClean="0">
                <a:latin typeface="Calibri" panose="020F0502020204030204" pitchFamily="34" charset="0"/>
              </a:rPr>
              <a:t>organisational profile (e.g</a:t>
            </a:r>
            <a:r>
              <a:rPr lang="en-GB" baseline="0" dirty="0" smtClean="0">
                <a:latin typeface="Calibri" panose="020F0502020204030204" pitchFamily="34" charset="0"/>
              </a:rPr>
              <a:t>., the equipment profile not likely to be maintained by the same group that maintain the RDM profile). </a:t>
            </a:r>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12</a:t>
            </a:fld>
            <a:endParaRPr lang="en-GB" dirty="0"/>
          </a:p>
        </p:txBody>
      </p:sp>
    </p:spTree>
    <p:extLst>
      <p:ext uri="{BB962C8B-B14F-4D97-AF65-F5344CB8AC3E}">
        <p14:creationId xmlns:p14="http://schemas.microsoft.com/office/powerpoint/2010/main" val="7897157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GB" dirty="0" smtClean="0"/>
              <a:t>Move from providing evidence of basic infrastructure to some assessment of quality or levels of service</a:t>
            </a:r>
          </a:p>
          <a:p>
            <a:endParaRPr lang="en-GB"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Not possible to develop metrics for</a:t>
            </a:r>
            <a:r>
              <a:rPr lang="en-GB" baseline="0" dirty="0" smtClean="0"/>
              <a:t> all components in time available, but Phase three will aim to examine possible metrics for three of the basic RDM components: </a:t>
            </a:r>
            <a:endParaRPr lang="en-GB"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1) York/Hull investigating metrics around digital preservation</a:t>
            </a:r>
          </a:p>
          <a:p>
            <a:endParaRPr lang="en-GB" dirty="0" smtClean="0"/>
          </a:p>
          <a:p>
            <a:r>
              <a:rPr lang="en-GB" dirty="0" smtClean="0"/>
              <a:t>2) Lancaster looking at metrics around data management planning from the research office perspective</a:t>
            </a:r>
          </a:p>
          <a:p>
            <a:endParaRPr lang="en-GB" dirty="0" smtClean="0"/>
          </a:p>
          <a:p>
            <a:r>
              <a:rPr lang="en-GB" dirty="0" smtClean="0"/>
              <a:t>3) DCC looking at RDM support and guidance metrics </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14</a:t>
            </a:fld>
            <a:endParaRPr lang="en-GB" dirty="0"/>
          </a:p>
        </p:txBody>
      </p:sp>
    </p:spTree>
    <p:extLst>
      <p:ext uri="{BB962C8B-B14F-4D97-AF65-F5344CB8AC3E}">
        <p14:creationId xmlns:p14="http://schemas.microsoft.com/office/powerpoint/2010/main" val="1275545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solidFill>
                  <a:srgbClr val="2C3841"/>
                </a:solidFill>
              </a:rPr>
              <a:t>Glasgow, Leeds and Lancaster participated in Phase 1. In Phase 2, we have also added Cambridge and Bath.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dirty="0" smtClean="0">
              <a:solidFill>
                <a:srgbClr val="2C3841"/>
              </a:solidFil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dirty="0" smtClean="0">
              <a:solidFill>
                <a:srgbClr val="2C3841"/>
              </a:solidFill>
            </a:endParaRPr>
          </a:p>
        </p:txBody>
      </p:sp>
      <p:sp>
        <p:nvSpPr>
          <p:cNvPr id="4" name="Slide Number Placeholder 3"/>
          <p:cNvSpPr>
            <a:spLocks noGrp="1"/>
          </p:cNvSpPr>
          <p:nvPr>
            <p:ph type="sldNum" sz="quarter" idx="10"/>
          </p:nvPr>
        </p:nvSpPr>
        <p:spPr/>
        <p:txBody>
          <a:bodyPr/>
          <a:lstStyle/>
          <a:p>
            <a:fld id="{6B37C837-5377-6648-AD34-4D4FC0F568FB}" type="slidenum">
              <a:rPr lang="en-GB" smtClean="0"/>
              <a:pPr/>
              <a:t>2</a:t>
            </a:fld>
            <a:endParaRPr lang="en-GB" dirty="0"/>
          </a:p>
        </p:txBody>
      </p:sp>
    </p:spTree>
    <p:extLst>
      <p:ext uri="{BB962C8B-B14F-4D97-AF65-F5344CB8AC3E}">
        <p14:creationId xmlns:p14="http://schemas.microsoft.com/office/powerpoint/2010/main" val="4083460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Still to</a:t>
            </a:r>
            <a:r>
              <a:rPr lang="en-GB" baseline="0" dirty="0" smtClean="0"/>
              <a:t> do: summary of gaps in service provision identified by working with HEIs. </a:t>
            </a:r>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3</a:t>
            </a:fld>
            <a:endParaRPr lang="en-GB" dirty="0"/>
          </a:p>
        </p:txBody>
      </p:sp>
    </p:spTree>
    <p:extLst>
      <p:ext uri="{BB962C8B-B14F-4D97-AF65-F5344CB8AC3E}">
        <p14:creationId xmlns:p14="http://schemas.microsoft.com/office/powerpoint/2010/main" val="3030459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Late project start.</a:t>
            </a:r>
            <a:r>
              <a:rPr lang="en-GB" baseline="0" dirty="0" smtClean="0"/>
              <a:t> N</a:t>
            </a:r>
            <a:r>
              <a:rPr lang="en-GB" dirty="0" smtClean="0"/>
              <a:t>egotiations with </a:t>
            </a:r>
            <a:r>
              <a:rPr lang="en-GB" dirty="0" err="1" smtClean="0"/>
              <a:t>Jisc</a:t>
            </a:r>
            <a:r>
              <a:rPr lang="en-GB" dirty="0" smtClean="0"/>
              <a:t> on the </a:t>
            </a:r>
            <a:r>
              <a:rPr lang="en-GB" dirty="0" err="1" smtClean="0"/>
              <a:t>workplan</a:t>
            </a:r>
            <a:r>
              <a:rPr lang="en-GB" dirty="0" smtClean="0"/>
              <a:t> were completed late August so work did not start until September. </a:t>
            </a:r>
          </a:p>
          <a:p>
            <a:endParaRPr lang="en-GB" dirty="0" smtClean="0"/>
          </a:p>
          <a:p>
            <a:r>
              <a:rPr lang="en-GB" dirty="0" smtClean="0"/>
              <a:t>Still to</a:t>
            </a:r>
            <a:r>
              <a:rPr lang="en-GB" baseline="0" dirty="0" smtClean="0"/>
              <a:t> do: summary of gaps in service provision identified by working with HEIs. </a:t>
            </a:r>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4</a:t>
            </a:fld>
            <a:endParaRPr lang="en-GB" dirty="0"/>
          </a:p>
        </p:txBody>
      </p:sp>
    </p:spTree>
    <p:extLst>
      <p:ext uri="{BB962C8B-B14F-4D97-AF65-F5344CB8AC3E}">
        <p14:creationId xmlns:p14="http://schemas.microsoft.com/office/powerpoint/2010/main" val="3030459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dirty="0" smtClean="0">
                <a:latin typeface="Calibri" panose="020F0502020204030204" pitchFamily="34" charset="0"/>
              </a:rPr>
              <a:t>Activity:</a:t>
            </a:r>
          </a:p>
          <a:p>
            <a:pPr lvl="1"/>
            <a:r>
              <a:rPr lang="en-GB" dirty="0" smtClean="0">
                <a:latin typeface="Calibri" panose="020F0502020204030204" pitchFamily="34" charset="0"/>
              </a:rPr>
              <a:t>-Mapped infrastructure components to EPSRC requirements </a:t>
            </a:r>
          </a:p>
          <a:p>
            <a:pPr lvl="1"/>
            <a:r>
              <a:rPr lang="en-GB" dirty="0" smtClean="0">
                <a:latin typeface="Calibri" panose="020F0502020204030204" pitchFamily="34" charset="0"/>
              </a:rPr>
              <a:t>-Recommended new </a:t>
            </a:r>
            <a:r>
              <a:rPr lang="en-GB" dirty="0" err="1" smtClean="0">
                <a:latin typeface="Calibri" panose="020F0502020204030204" pitchFamily="34" charset="0"/>
              </a:rPr>
              <a:t>LinkingYou</a:t>
            </a:r>
            <a:r>
              <a:rPr lang="en-GB" dirty="0" smtClean="0">
                <a:latin typeface="Calibri" panose="020F0502020204030204" pitchFamily="34" charset="0"/>
              </a:rPr>
              <a:t> terms</a:t>
            </a:r>
          </a:p>
          <a:p>
            <a:pPr lvl="1"/>
            <a:r>
              <a:rPr lang="en-GB" dirty="0" smtClean="0">
                <a:latin typeface="Calibri" panose="020F0502020204030204" pitchFamily="34" charset="0"/>
              </a:rPr>
              <a:t>-Workshop to share draft components </a:t>
            </a:r>
          </a:p>
          <a:p>
            <a:pPr lvl="1"/>
            <a:r>
              <a:rPr lang="en-GB" dirty="0" smtClean="0">
                <a:latin typeface="Calibri" panose="020F0502020204030204" pitchFamily="34" charset="0"/>
              </a:rPr>
              <a:t>-Period of public consultation</a:t>
            </a:r>
          </a:p>
          <a:p>
            <a:pPr lvl="1"/>
            <a:r>
              <a:rPr lang="en-GB" dirty="0" smtClean="0">
                <a:latin typeface="Calibri" panose="020F0502020204030204" pitchFamily="34" charset="0"/>
              </a:rPr>
              <a:t>-Tested with 3 HEIs</a:t>
            </a:r>
          </a:p>
          <a:p>
            <a:pPr lvl="1"/>
            <a:r>
              <a:rPr lang="en-GB" dirty="0" smtClean="0">
                <a:latin typeface="Calibri" panose="020F0502020204030204" pitchFamily="34" charset="0"/>
              </a:rPr>
              <a:t>-Ran workshop exercise around components at IFLA 2015</a:t>
            </a:r>
          </a:p>
          <a:p>
            <a:pPr lvl="1"/>
            <a:endParaRPr lang="en-GB" dirty="0" smtClean="0"/>
          </a:p>
          <a:p>
            <a:r>
              <a:rPr lang="en-GB" b="1" dirty="0" smtClean="0"/>
              <a:t>11 components for basic RDM Infrastructure profile</a:t>
            </a:r>
          </a:p>
          <a:p>
            <a:endParaRPr lang="en-GB" dirty="0" smtClean="0"/>
          </a:p>
          <a:p>
            <a:pPr marL="171450" indent="-171450">
              <a:buFont typeface="Arial" panose="020B0604020202020204" pitchFamily="34" charset="0"/>
              <a:buChar char="•"/>
            </a:pPr>
            <a:r>
              <a:rPr lang="en-GB" dirty="0" smtClean="0"/>
              <a:t>Means of raising staff awareness of funders’ research data requirements</a:t>
            </a:r>
            <a:r>
              <a:rPr lang="en-GB" baseline="0" dirty="0" smtClean="0"/>
              <a:t> - </a:t>
            </a:r>
            <a:r>
              <a:rPr lang="en-GB" dirty="0" smtClean="0"/>
              <a:t>Provide a link to an information page on funders' policies. This could be internal or external (E.g., DCC's policy overview table)</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Research data policy - Provide a link to research data policy or aspirational statement</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Strategy or implementation plan for research data services</a:t>
            </a:r>
            <a:r>
              <a:rPr lang="en-GB" baseline="0" dirty="0" smtClean="0"/>
              <a:t> - </a:t>
            </a:r>
            <a:r>
              <a:rPr lang="en-GB" dirty="0" smtClean="0"/>
              <a:t>Provide a link to research data strategy page or roadmap</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RDM advice and support services 	-</a:t>
            </a:r>
            <a:r>
              <a:rPr lang="en-GB" baseline="0" dirty="0" smtClean="0"/>
              <a:t> </a:t>
            </a:r>
            <a:r>
              <a:rPr lang="en-GB" dirty="0" smtClean="0"/>
              <a:t>Provide a link to page describing data management planning guidance and/or support services at this organisation</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Active data storage	-</a:t>
            </a:r>
            <a:r>
              <a:rPr lang="en-GB" baseline="0" dirty="0" smtClean="0"/>
              <a:t> </a:t>
            </a:r>
            <a:r>
              <a:rPr lang="en-GB" dirty="0" smtClean="0"/>
              <a:t>Provide link(s) to active research data storage information page(s). There may be multiple options at Research Group/School/College/Central levels.</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Data register or catalogue	</a:t>
            </a:r>
            <a:r>
              <a:rPr lang="en-GB" baseline="0" dirty="0" smtClean="0"/>
              <a:t>- </a:t>
            </a:r>
            <a:r>
              <a:rPr lang="en-GB" dirty="0" smtClean="0"/>
              <a:t>Provide a link to your internal research data registration homepage. This may be provided via the data repository and/or CRIS. </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Persistent identification for datasets</a:t>
            </a:r>
            <a:r>
              <a:rPr lang="en-GB" baseline="0" dirty="0" smtClean="0"/>
              <a:t> - </a:t>
            </a:r>
            <a:r>
              <a:rPr lang="en-GB" dirty="0" smtClean="0"/>
              <a:t>Provide a link to any page(s) detailing schemes used to identify digital data items (e.g., </a:t>
            </a:r>
            <a:r>
              <a:rPr lang="en-GB" dirty="0" err="1" smtClean="0"/>
              <a:t>DataCite</a:t>
            </a:r>
            <a:r>
              <a:rPr lang="en-GB" dirty="0" smtClean="0"/>
              <a:t>). </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Data access procedures</a:t>
            </a:r>
            <a:r>
              <a:rPr lang="en-GB" baseline="0" dirty="0" smtClean="0"/>
              <a:t> - </a:t>
            </a:r>
            <a:r>
              <a:rPr lang="en-GB" dirty="0" smtClean="0"/>
              <a:t>Provide a link to any information provided about research data access.  </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Secure data access</a:t>
            </a:r>
            <a:r>
              <a:rPr lang="en-GB" baseline="0" dirty="0" smtClean="0"/>
              <a:t> - </a:t>
            </a:r>
            <a:r>
              <a:rPr lang="en-GB" dirty="0" smtClean="0"/>
              <a:t>Provide a link to any information provided about secure data access and governance.  </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Institutional publications repository (if it includes research data or metadata) </a:t>
            </a:r>
            <a:r>
              <a:rPr lang="en-GB" baseline="0" dirty="0" smtClean="0"/>
              <a:t>- </a:t>
            </a:r>
            <a:r>
              <a:rPr lang="en-GB" dirty="0" smtClean="0"/>
              <a:t>Provide a link to your institutional repository homepage</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Data repository for longer term access and preservation</a:t>
            </a:r>
            <a:r>
              <a:rPr lang="en-GB" baseline="0" dirty="0" smtClean="0"/>
              <a:t> - </a:t>
            </a:r>
            <a:r>
              <a:rPr lang="en-GB" dirty="0" smtClean="0"/>
              <a:t>Provide a link to your research data repository homepage. This may be an extension of your publications repository, a separate data repository or a pointer to an external data repository service (E.g., </a:t>
            </a:r>
            <a:r>
              <a:rPr lang="en-GB" dirty="0" err="1" smtClean="0"/>
              <a:t>Zenodo</a:t>
            </a:r>
            <a:r>
              <a:rPr lang="en-GB" dirty="0" smtClean="0"/>
              <a:t>). </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5</a:t>
            </a:fld>
            <a:endParaRPr lang="en-GB" dirty="0"/>
          </a:p>
        </p:txBody>
      </p:sp>
    </p:spTree>
    <p:extLst>
      <p:ext uri="{BB962C8B-B14F-4D97-AF65-F5344CB8AC3E}">
        <p14:creationId xmlns:p14="http://schemas.microsoft.com/office/powerpoint/2010/main" val="3882965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r>
              <a:rPr lang="en-GB" dirty="0" smtClean="0"/>
              <a:t>We have developed a Research Data Management category with the following terms.</a:t>
            </a:r>
            <a:r>
              <a:rPr lang="en-GB" baseline="0" dirty="0" smtClean="0"/>
              <a:t> </a:t>
            </a:r>
            <a:r>
              <a:rPr lang="en-GB" dirty="0" smtClean="0"/>
              <a:t>Only</a:t>
            </a:r>
            <a:r>
              <a:rPr lang="en-GB" baseline="0" dirty="0" smtClean="0"/>
              <a:t> existing term used is </a:t>
            </a:r>
            <a:r>
              <a:rPr lang="en-GB" baseline="0" dirty="0" err="1" smtClean="0"/>
              <a:t>lyou:about-strategy</a:t>
            </a:r>
            <a:r>
              <a:rPr lang="en-GB" baseline="0" dirty="0" smtClean="0"/>
              <a:t> but feedback suggests that we should make this specific to research data as well. </a:t>
            </a:r>
          </a:p>
          <a:p>
            <a:endParaRPr lang="en-GB" baseline="0" dirty="0" smtClean="0"/>
          </a:p>
          <a:p>
            <a:r>
              <a:rPr lang="en-GB" dirty="0" smtClean="0"/>
              <a:t>Ongoing refinement and finalisation of terms based on work with HEIs.</a:t>
            </a:r>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6</a:t>
            </a:fld>
            <a:endParaRPr lang="en-GB" dirty="0"/>
          </a:p>
        </p:txBody>
      </p:sp>
    </p:spTree>
    <p:extLst>
      <p:ext uri="{BB962C8B-B14F-4D97-AF65-F5344CB8AC3E}">
        <p14:creationId xmlns:p14="http://schemas.microsoft.com/office/powerpoint/2010/main" val="3882965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General</a:t>
            </a:r>
            <a:r>
              <a:rPr lang="en-GB" baseline="0" dirty="0" smtClean="0"/>
              <a:t> guidance released on the organisational profile document by </a:t>
            </a:r>
            <a:r>
              <a:rPr lang="en-GB" baseline="0" dirty="0" err="1" smtClean="0"/>
              <a:t>equipment.data</a:t>
            </a:r>
            <a:r>
              <a:rPr lang="en-GB" baseline="0" dirty="0" smtClean="0"/>
              <a:t>;</a:t>
            </a:r>
          </a:p>
          <a:p>
            <a:endParaRPr lang="en-GB" baseline="0" dirty="0" smtClean="0"/>
          </a:p>
          <a:p>
            <a:r>
              <a:rPr lang="en-GB" baseline="0" dirty="0" smtClean="0"/>
              <a:t>HEI guide for developing RDM profile from DCC. </a:t>
            </a:r>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7</a:t>
            </a:fld>
            <a:endParaRPr lang="en-GB" dirty="0"/>
          </a:p>
        </p:txBody>
      </p:sp>
    </p:spTree>
    <p:extLst>
      <p:ext uri="{BB962C8B-B14F-4D97-AF65-F5344CB8AC3E}">
        <p14:creationId xmlns:p14="http://schemas.microsoft.com/office/powerpoint/2010/main" val="217813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Potential for us to easily produce these as an outcome of DCC Research Infrastructure and Support Evaluation (new supported assessment approach that will replace DCC Institutional Engagement programme). </a:t>
            </a:r>
          </a:p>
          <a:p>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8</a:t>
            </a:fld>
            <a:endParaRPr lang="en-GB" dirty="0"/>
          </a:p>
        </p:txBody>
      </p:sp>
    </p:spTree>
    <p:extLst>
      <p:ext uri="{BB962C8B-B14F-4D97-AF65-F5344CB8AC3E}">
        <p14:creationId xmlns:p14="http://schemas.microsoft.com/office/powerpoint/2010/main" val="3882965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growing number of universities are producing auto-discoverable profiles which include the "Linking You" terms. &lt;http://</a:t>
            </a:r>
            <a:r>
              <a:rPr lang="en-GB" dirty="0" err="1" smtClean="0"/>
              <a:t>opd.data.ac.uk</a:t>
            </a:r>
            <a:r>
              <a:rPr lang="en-GB" dirty="0" smtClean="0"/>
              <a:t>/docs/key-pages&gt;</a:t>
            </a:r>
          </a:p>
          <a:p>
            <a:endParaRPr lang="en-GB" dirty="0" smtClean="0"/>
          </a:p>
          <a:p>
            <a:r>
              <a:rPr lang="en-GB" dirty="0" smtClean="0"/>
              <a:t>Andrew </a:t>
            </a:r>
            <a:r>
              <a:rPr lang="en-GB" dirty="0" err="1" smtClean="0"/>
              <a:t>Milsted</a:t>
            </a:r>
            <a:r>
              <a:rPr lang="en-GB" dirty="0" smtClean="0"/>
              <a:t> from </a:t>
            </a:r>
            <a:r>
              <a:rPr lang="en-GB" dirty="0" err="1" smtClean="0"/>
              <a:t>Equipment.data</a:t>
            </a:r>
            <a:r>
              <a:rPr lang="en-GB" dirty="0" smtClean="0"/>
              <a:t> team developed a filter to allow Linking You terms to be displayed collectively rather than people having to pull up an individual OPD to view the Linking You data. </a:t>
            </a:r>
            <a:r>
              <a:rPr lang="en-GB" baseline="0" dirty="0" smtClean="0"/>
              <a:t>Beside each term you can see a description of the term plus the number of organisations that have provided that information in their OPDs. </a:t>
            </a:r>
          </a:p>
          <a:p>
            <a:endParaRPr lang="en-GB" dirty="0"/>
          </a:p>
        </p:txBody>
      </p:sp>
      <p:sp>
        <p:nvSpPr>
          <p:cNvPr id="4" name="Slide Number Placeholder 3"/>
          <p:cNvSpPr>
            <a:spLocks noGrp="1"/>
          </p:cNvSpPr>
          <p:nvPr>
            <p:ph type="sldNum" sz="quarter" idx="10"/>
          </p:nvPr>
        </p:nvSpPr>
        <p:spPr/>
        <p:txBody>
          <a:bodyPr/>
          <a:lstStyle/>
          <a:p>
            <a:fld id="{6B37C837-5377-6648-AD34-4D4FC0F568FB}" type="slidenum">
              <a:rPr lang="en-GB" smtClean="0"/>
              <a:pPr/>
              <a:t>9</a:t>
            </a:fld>
            <a:endParaRPr lang="en-GB" dirty="0"/>
          </a:p>
        </p:txBody>
      </p:sp>
    </p:spTree>
    <p:extLst>
      <p:ext uri="{BB962C8B-B14F-4D97-AF65-F5344CB8AC3E}">
        <p14:creationId xmlns:p14="http://schemas.microsoft.com/office/powerpoint/2010/main" val="643356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Jisc Title Slide">
    <p:spTree>
      <p:nvGrpSpPr>
        <p:cNvPr id="1" name=""/>
        <p:cNvGrpSpPr/>
        <p:nvPr/>
      </p:nvGrpSpPr>
      <p:grpSpPr>
        <a:xfrm>
          <a:off x="0" y="0"/>
          <a:ext cx="0" cy="0"/>
          <a:chOff x="0" y="0"/>
          <a:chExt cx="0" cy="0"/>
        </a:xfrm>
      </p:grpSpPr>
      <p:sp>
        <p:nvSpPr>
          <p:cNvPr id="27" name="Picture Placeholder 26"/>
          <p:cNvSpPr>
            <a:spLocks noGrp="1"/>
          </p:cNvSpPr>
          <p:nvPr>
            <p:ph type="pic" sz="quarter" idx="10"/>
          </p:nvPr>
        </p:nvSpPr>
        <p:spPr>
          <a:xfrm>
            <a:off x="0" y="0"/>
            <a:ext cx="9144000" cy="5148000"/>
          </a:xfrm>
        </p:spPr>
        <p:txBody>
          <a:bodyPr>
            <a:normAutofit/>
          </a:bodyPr>
          <a:lstStyle>
            <a:lvl1pPr marL="0" indent="0">
              <a:buNone/>
              <a:defRPr sz="1800"/>
            </a:lvl1pPr>
          </a:lstStyle>
          <a:p>
            <a:endParaRPr lang="en-GB" dirty="0"/>
          </a:p>
        </p:txBody>
      </p:sp>
      <p:sp>
        <p:nvSpPr>
          <p:cNvPr id="3" name="Subtitle 2"/>
          <p:cNvSpPr>
            <a:spLocks noGrp="1"/>
          </p:cNvSpPr>
          <p:nvPr>
            <p:ph type="subTitle" idx="1" hasCustomPrompt="1"/>
          </p:nvPr>
        </p:nvSpPr>
        <p:spPr>
          <a:xfrm>
            <a:off x="1440000" y="3848492"/>
            <a:ext cx="7470000" cy="197490"/>
          </a:xfrm>
        </p:spPr>
        <p:txBody>
          <a:bodyPr>
            <a:spAutoFit/>
          </a:bodyPr>
          <a:lstStyle>
            <a:lvl1pPr marL="0" marR="0" indent="0" algn="l" defTabSz="457200" rtl="0" eaLnBrk="1" fontAlgn="auto" latinLnBrk="0" hangingPunct="1">
              <a:lnSpc>
                <a:spcPct val="90000"/>
              </a:lnSpc>
              <a:spcBef>
                <a:spcPts val="1200"/>
              </a:spcBef>
              <a:spcAft>
                <a:spcPts val="0"/>
              </a:spcAft>
              <a:buClr>
                <a:srgbClr val="DE481C"/>
              </a:buClr>
              <a:buSzPct val="120000"/>
              <a:buFont typeface="Lucida Grande"/>
              <a:buNone/>
              <a:tabLst/>
              <a:defRPr sz="1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presentation subtitle</a:t>
            </a:r>
          </a:p>
        </p:txBody>
      </p:sp>
      <p:sp>
        <p:nvSpPr>
          <p:cNvPr id="25" name="Title 24"/>
          <p:cNvSpPr>
            <a:spLocks noGrp="1"/>
          </p:cNvSpPr>
          <p:nvPr>
            <p:ph type="title" hasCustomPrompt="1"/>
          </p:nvPr>
        </p:nvSpPr>
        <p:spPr>
          <a:xfrm>
            <a:off x="1440000" y="3420580"/>
            <a:ext cx="7470000" cy="377026"/>
          </a:xfrm>
        </p:spPr>
        <p:txBody>
          <a:bodyPr anchor="t" anchorCtr="0">
            <a:normAutofit/>
          </a:bodyPr>
          <a:lstStyle>
            <a:lvl1pPr algn="l">
              <a:lnSpc>
                <a:spcPct val="85000"/>
              </a:lnSpc>
              <a:defRPr sz="2800" b="1" i="0">
                <a:solidFill>
                  <a:srgbClr val="FFFFFF"/>
                </a:solidFill>
              </a:defRPr>
            </a:lvl1pPr>
          </a:lstStyle>
          <a:p>
            <a:r>
              <a:rPr lang="en-GB" dirty="0" smtClean="0"/>
              <a:t>Click to edit presentation title</a:t>
            </a:r>
            <a:endParaRPr lang="en-GB" dirty="0"/>
          </a:p>
        </p:txBody>
      </p:sp>
      <p:sp>
        <p:nvSpPr>
          <p:cNvPr id="4" name="Text Placeholder 3"/>
          <p:cNvSpPr>
            <a:spLocks noGrp="1"/>
          </p:cNvSpPr>
          <p:nvPr>
            <p:ph type="body" sz="quarter" idx="11" hasCustomPrompt="1"/>
          </p:nvPr>
        </p:nvSpPr>
        <p:spPr>
          <a:xfrm>
            <a:off x="0" y="3553200"/>
            <a:ext cx="1029600" cy="183600"/>
          </a:xfrm>
        </p:spPr>
        <p:txBody>
          <a:bodyPr>
            <a:normAutofit/>
          </a:bodyPr>
          <a:lstStyle>
            <a:lvl1pPr marL="0" indent="0" algn="r">
              <a:buNone/>
              <a:defRPr sz="1200">
                <a:solidFill>
                  <a:schemeClr val="bg1"/>
                </a:solidFill>
              </a:defRPr>
            </a:lvl1pPr>
          </a:lstStyle>
          <a:p>
            <a:pPr lvl="0"/>
            <a:fld id="{C750183E-5AE1-DC40-89B1-1CBB18EE30C8}" type="datetime1">
              <a:rPr lang="en-GB" smtClean="0"/>
              <a:t>13/01/2016</a:t>
            </a:fld>
            <a:endParaRPr lang="en-GB" dirty="0"/>
          </a:p>
        </p:txBody>
      </p:sp>
    </p:spTree>
    <p:extLst>
      <p:ext uri="{BB962C8B-B14F-4D97-AF65-F5344CB8AC3E}">
        <p14:creationId xmlns:p14="http://schemas.microsoft.com/office/powerpoint/2010/main" val="1118522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Jisc Slide (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D16AB7-D637-AF40-86DE-4A048ABE7DE9}" type="datetime1">
              <a:rPr lang="en-GB" smtClean="0"/>
              <a:t>13/01/2016</a:t>
            </a:fld>
            <a:endParaRPr lang="en-GB"/>
          </a:p>
        </p:txBody>
      </p:sp>
      <p:sp>
        <p:nvSpPr>
          <p:cNvPr id="3" name="Footer Placeholder 2"/>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a:p>
        </p:txBody>
      </p:sp>
      <p:sp>
        <p:nvSpPr>
          <p:cNvPr id="4" name="Slide Number Placeholder 3"/>
          <p:cNvSpPr>
            <a:spLocks noGrp="1"/>
          </p:cNvSpPr>
          <p:nvPr>
            <p:ph type="sldNum" sz="quarter" idx="12"/>
          </p:nvPr>
        </p:nvSpPr>
        <p:spPr/>
        <p:txBody>
          <a:bodyPr/>
          <a:lstStyle/>
          <a:p>
            <a:fld id="{F0A55F06-C352-544E-8237-6F33909C7E7A}" type="slidenum">
              <a:rPr lang="en-GB" smtClean="0"/>
              <a:t>‹#›</a:t>
            </a:fld>
            <a:endParaRPr lang="en-GB"/>
          </a:p>
        </p:txBody>
      </p:sp>
      <p:cxnSp>
        <p:nvCxnSpPr>
          <p:cNvPr id="5" name="Straight Connector 4"/>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7" name="Straight Connector 6"/>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8" name="Picture 7" descr="2013_Jisc_Logo_RGB300(19.5m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Tree>
    <p:extLst>
      <p:ext uri="{BB962C8B-B14F-4D97-AF65-F5344CB8AC3E}">
        <p14:creationId xmlns:p14="http://schemas.microsoft.com/office/powerpoint/2010/main" val="4227302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Jisc Slide (End Slide 1)">
    <p:spTree>
      <p:nvGrpSpPr>
        <p:cNvPr id="1" name=""/>
        <p:cNvGrpSpPr/>
        <p:nvPr/>
      </p:nvGrpSpPr>
      <p:grpSpPr>
        <a:xfrm>
          <a:off x="0" y="0"/>
          <a:ext cx="0" cy="0"/>
          <a:chOff x="0" y="0"/>
          <a:chExt cx="0" cy="0"/>
        </a:xfrm>
      </p:grpSpPr>
      <p:pic>
        <p:nvPicPr>
          <p:cNvPr id="11" name="Picture 10" descr="shutterstock_129615650_handphone(tomedit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18743" y="637817"/>
            <a:ext cx="4691258" cy="5143500"/>
          </a:xfrm>
          <a:prstGeom prst="rect">
            <a:avLst/>
          </a:prstGeom>
        </p:spPr>
      </p:pic>
      <p:sp>
        <p:nvSpPr>
          <p:cNvPr id="2" name="Title 1"/>
          <p:cNvSpPr>
            <a:spLocks noGrp="1"/>
          </p:cNvSpPr>
          <p:nvPr>
            <p:ph type="title" hasCustomPrompt="1"/>
          </p:nvPr>
        </p:nvSpPr>
        <p:spPr/>
        <p:txBody>
          <a:bodyPr/>
          <a:lstStyle>
            <a:lvl1pPr>
              <a:defRPr>
                <a:solidFill>
                  <a:schemeClr val="accent5"/>
                </a:solidFill>
              </a:defRPr>
            </a:lvl1pPr>
          </a:lstStyle>
          <a:p>
            <a:r>
              <a:rPr lang="en-GB" dirty="0" smtClean="0"/>
              <a:t>Click to edit slide title</a:t>
            </a:r>
            <a:endParaRPr lang="en-GB" dirty="0"/>
          </a:p>
        </p:txBody>
      </p:sp>
      <p:sp>
        <p:nvSpPr>
          <p:cNvPr id="3" name="Date Placeholder 2"/>
          <p:cNvSpPr>
            <a:spLocks noGrp="1"/>
          </p:cNvSpPr>
          <p:nvPr>
            <p:ph type="dt" sz="half" idx="10"/>
          </p:nvPr>
        </p:nvSpPr>
        <p:spPr/>
        <p:txBody>
          <a:bodyPr/>
          <a:lstStyle/>
          <a:p>
            <a:fld id="{BEFE606D-4A6F-6845-973F-63C08BC09B77}" type="datetime1">
              <a:rPr lang="en-GB" smtClean="0"/>
              <a:t>13/01/2016</a:t>
            </a:fld>
            <a:endParaRPr lang="en-GB" dirty="0"/>
          </a:p>
        </p:txBody>
      </p:sp>
      <p:sp>
        <p:nvSpPr>
          <p:cNvPr id="4" name="Footer Placeholder 3"/>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dirty="0"/>
          </a:p>
        </p:txBody>
      </p:sp>
      <p:sp>
        <p:nvSpPr>
          <p:cNvPr id="5" name="Slide Number Placeholder 4"/>
          <p:cNvSpPr>
            <a:spLocks noGrp="1"/>
          </p:cNvSpPr>
          <p:nvPr>
            <p:ph type="sldNum" sz="quarter" idx="12"/>
          </p:nvPr>
        </p:nvSpPr>
        <p:spPr/>
        <p:txBody>
          <a:bodyPr/>
          <a:lstStyle/>
          <a:p>
            <a:fld id="{F0A55F06-C352-544E-8237-6F33909C7E7A}" type="slidenum">
              <a:rPr lang="en-GB" smtClean="0"/>
              <a:pPr/>
              <a:t>‹#›</a:t>
            </a:fld>
            <a:endParaRPr lang="en-GB" dirty="0"/>
          </a:p>
        </p:txBody>
      </p:sp>
      <p:cxnSp>
        <p:nvCxnSpPr>
          <p:cNvPr id="6" name="Straight Connector 5"/>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7" name="Straight Connector 6"/>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8" name="Picture 7" descr="2013_Jisc_Logo_RGB300(19.5mm).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Tree>
    <p:extLst>
      <p:ext uri="{BB962C8B-B14F-4D97-AF65-F5344CB8AC3E}">
        <p14:creationId xmlns:p14="http://schemas.microsoft.com/office/powerpoint/2010/main" val="2736925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isc Slide (End Slide 2)">
    <p:spTree>
      <p:nvGrpSpPr>
        <p:cNvPr id="1" name=""/>
        <p:cNvGrpSpPr/>
        <p:nvPr/>
      </p:nvGrpSpPr>
      <p:grpSpPr>
        <a:xfrm>
          <a:off x="0" y="0"/>
          <a:ext cx="0" cy="0"/>
          <a:chOff x="0" y="0"/>
          <a:chExt cx="0" cy="0"/>
        </a:xfrm>
      </p:grpSpPr>
      <p:pic>
        <p:nvPicPr>
          <p:cNvPr id="13" name="Picture 12" descr="deletem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41020"/>
            <a:ext cx="7473696" cy="4602480"/>
          </a:xfrm>
          <a:prstGeom prst="rect">
            <a:avLst/>
          </a:prstGeom>
        </p:spPr>
      </p:pic>
      <p:sp>
        <p:nvSpPr>
          <p:cNvPr id="2" name="Title 1"/>
          <p:cNvSpPr>
            <a:spLocks noGrp="1"/>
          </p:cNvSpPr>
          <p:nvPr>
            <p:ph type="title" hasCustomPrompt="1"/>
          </p:nvPr>
        </p:nvSpPr>
        <p:spPr/>
        <p:txBody>
          <a:bodyPr/>
          <a:lstStyle/>
          <a:p>
            <a:r>
              <a:rPr lang="en-GB" dirty="0" smtClean="0"/>
              <a:t>Click to edit slide title</a:t>
            </a:r>
            <a:endParaRPr lang="en-GB" dirty="0"/>
          </a:p>
        </p:txBody>
      </p:sp>
      <p:sp>
        <p:nvSpPr>
          <p:cNvPr id="3" name="Date Placeholder 2"/>
          <p:cNvSpPr>
            <a:spLocks noGrp="1"/>
          </p:cNvSpPr>
          <p:nvPr>
            <p:ph type="dt" sz="half" idx="10"/>
          </p:nvPr>
        </p:nvSpPr>
        <p:spPr/>
        <p:txBody>
          <a:bodyPr/>
          <a:lstStyle/>
          <a:p>
            <a:fld id="{BEFE606D-4A6F-6845-973F-63C08BC09B77}" type="datetime1">
              <a:rPr lang="en-GB" smtClean="0"/>
              <a:t>13/01/2016</a:t>
            </a:fld>
            <a:endParaRPr lang="en-GB" dirty="0"/>
          </a:p>
        </p:txBody>
      </p:sp>
      <p:sp>
        <p:nvSpPr>
          <p:cNvPr id="4" name="Footer Placeholder 3"/>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dirty="0"/>
          </a:p>
        </p:txBody>
      </p:sp>
      <p:sp>
        <p:nvSpPr>
          <p:cNvPr id="5" name="Slide Number Placeholder 4"/>
          <p:cNvSpPr>
            <a:spLocks noGrp="1"/>
          </p:cNvSpPr>
          <p:nvPr>
            <p:ph type="sldNum" sz="quarter" idx="12"/>
          </p:nvPr>
        </p:nvSpPr>
        <p:spPr/>
        <p:txBody>
          <a:bodyPr/>
          <a:lstStyle/>
          <a:p>
            <a:fld id="{F0A55F06-C352-544E-8237-6F33909C7E7A}" type="slidenum">
              <a:rPr lang="en-GB" smtClean="0"/>
              <a:pPr/>
              <a:t>‹#›</a:t>
            </a:fld>
            <a:endParaRPr lang="en-GB" dirty="0"/>
          </a:p>
        </p:txBody>
      </p:sp>
      <p:cxnSp>
        <p:nvCxnSpPr>
          <p:cNvPr id="6" name="Straight Connector 5"/>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7" name="Straight Connector 6"/>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8" name="Picture 7" descr="2013_Jisc_Logo_RGB300(19.5mm).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Tree>
    <p:extLst>
      <p:ext uri="{BB962C8B-B14F-4D97-AF65-F5344CB8AC3E}">
        <p14:creationId xmlns:p14="http://schemas.microsoft.com/office/powerpoint/2010/main" val="2844119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Jisc Section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69736" y="1710000"/>
            <a:ext cx="7740264" cy="430887"/>
          </a:xfrm>
        </p:spPr>
        <p:txBody>
          <a:bodyPr wrap="square" anchor="t">
            <a:spAutoFit/>
          </a:bodyPr>
          <a:lstStyle>
            <a:lvl1pPr algn="l">
              <a:defRPr sz="2800" b="1" cap="none">
                <a:solidFill>
                  <a:schemeClr val="accent5"/>
                </a:solidFill>
              </a:defRPr>
            </a:lvl1pPr>
          </a:lstStyle>
          <a:p>
            <a:r>
              <a:rPr lang="en-GB" dirty="0" smtClean="0"/>
              <a:t>Click to edit section title</a:t>
            </a:r>
            <a:endParaRPr lang="en-GB" dirty="0"/>
          </a:p>
        </p:txBody>
      </p:sp>
      <p:sp>
        <p:nvSpPr>
          <p:cNvPr id="3" name="Text Placeholder 2"/>
          <p:cNvSpPr>
            <a:spLocks noGrp="1"/>
          </p:cNvSpPr>
          <p:nvPr>
            <p:ph type="body" idx="1" hasCustomPrompt="1"/>
          </p:nvPr>
        </p:nvSpPr>
        <p:spPr>
          <a:xfrm>
            <a:off x="1169736" y="2705036"/>
            <a:ext cx="7740264" cy="253916"/>
          </a:xfrm>
        </p:spPr>
        <p:txBody>
          <a:bodyPr wrap="square" anchor="t" anchorCtr="0">
            <a:spAutoFit/>
          </a:bodyPr>
          <a:lstStyle>
            <a:lvl1pPr marL="0" indent="0">
              <a:buNone/>
              <a:defRPr sz="1800">
                <a:solidFill>
                  <a:srgbClr val="2C384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dirty="0" smtClean="0"/>
              <a:t>Click to edit section subtitle</a:t>
            </a:r>
          </a:p>
        </p:txBody>
      </p:sp>
      <p:pic>
        <p:nvPicPr>
          <p:cNvPr id="11" name="Picture 10" descr="2013_Jisc_Logo_RGB300(26m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000" y="0"/>
            <a:ext cx="935736" cy="545592"/>
          </a:xfrm>
          <a:prstGeom prst="rect">
            <a:avLst/>
          </a:prstGeom>
        </p:spPr>
      </p:pic>
      <p:sp>
        <p:nvSpPr>
          <p:cNvPr id="4" name="Date Placeholder 3"/>
          <p:cNvSpPr>
            <a:spLocks noGrp="1"/>
          </p:cNvSpPr>
          <p:nvPr>
            <p:ph type="dt" sz="half" idx="10"/>
          </p:nvPr>
        </p:nvSpPr>
        <p:spPr/>
        <p:txBody>
          <a:bodyPr/>
          <a:lstStyle/>
          <a:p>
            <a:fld id="{CCFB03DB-856B-A948-B976-3B3379A34260}" type="datetime1">
              <a:rPr lang="en-GB" smtClean="0"/>
              <a:t>13/01/2016</a:t>
            </a:fld>
            <a:endParaRPr lang="en-GB" dirty="0"/>
          </a:p>
        </p:txBody>
      </p:sp>
      <p:sp>
        <p:nvSpPr>
          <p:cNvPr id="5" name="Footer Placeholder 4"/>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dirty="0"/>
          </a:p>
        </p:txBody>
      </p:sp>
      <p:sp>
        <p:nvSpPr>
          <p:cNvPr id="6" name="Slide Number Placeholder 5"/>
          <p:cNvSpPr>
            <a:spLocks noGrp="1"/>
          </p:cNvSpPr>
          <p:nvPr>
            <p:ph type="sldNum" sz="quarter" idx="12"/>
          </p:nvPr>
        </p:nvSpPr>
        <p:spPr/>
        <p:txBody>
          <a:bodyPr/>
          <a:lstStyle/>
          <a:p>
            <a:fld id="{F0A55F06-C352-544E-8237-6F33909C7E7A}" type="slidenum">
              <a:rPr lang="en-GB" smtClean="0"/>
              <a:pPr/>
              <a:t>‹#›</a:t>
            </a:fld>
            <a:endParaRPr lang="en-GB" dirty="0"/>
          </a:p>
        </p:txBody>
      </p:sp>
      <p:cxnSp>
        <p:nvCxnSpPr>
          <p:cNvPr id="8" name="Straight Connector 7"/>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spTree>
    <p:extLst>
      <p:ext uri="{BB962C8B-B14F-4D97-AF65-F5344CB8AC3E}">
        <p14:creationId xmlns:p14="http://schemas.microsoft.com/office/powerpoint/2010/main" val="945719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Jisc Slide (1 co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accent5"/>
                </a:solidFill>
              </a:defRPr>
            </a:lvl1pPr>
          </a:lstStyle>
          <a:p>
            <a:r>
              <a:rPr lang="en-GB" dirty="0" smtClean="0"/>
              <a:t>Click to edit slide title</a:t>
            </a:r>
            <a:endParaRPr lang="en-GB" dirty="0"/>
          </a:p>
        </p:txBody>
      </p:sp>
      <p:sp>
        <p:nvSpPr>
          <p:cNvPr id="3" name="Content Placeholder 2"/>
          <p:cNvSpPr>
            <a:spLocks noGrp="1"/>
          </p:cNvSpPr>
          <p:nvPr>
            <p:ph idx="1" hasCustomPrompt="1"/>
          </p:nvPr>
        </p:nvSpPr>
        <p:spPr/>
        <p:txBody>
          <a:body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a:t>
            </a:fld>
            <a:endParaRPr lang="en-GB"/>
          </a:p>
        </p:txBody>
      </p:sp>
      <p:cxnSp>
        <p:nvCxnSpPr>
          <p:cNvPr id="7" name="Straight Connector 6"/>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8" name="Straight Connector 7"/>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10" name="Picture 9" descr="2013_Jisc_Logo_RGB300(19.5m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Tree>
    <p:extLst>
      <p:ext uri="{BB962C8B-B14F-4D97-AF65-F5344CB8AC3E}">
        <p14:creationId xmlns:p14="http://schemas.microsoft.com/office/powerpoint/2010/main" val="32758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isc Slide (1 col + Heading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accent5"/>
                </a:solidFill>
              </a:defRPr>
            </a:lvl1pPr>
          </a:lstStyle>
          <a:p>
            <a:r>
              <a:rPr lang="en-GB" dirty="0" smtClean="0"/>
              <a:t>Click to edit slide title</a:t>
            </a:r>
            <a:endParaRPr lang="en-GB" dirty="0"/>
          </a:p>
        </p:txBody>
      </p:sp>
      <p:sp>
        <p:nvSpPr>
          <p:cNvPr id="3" name="Date Placeholder 2"/>
          <p:cNvSpPr>
            <a:spLocks noGrp="1"/>
          </p:cNvSpPr>
          <p:nvPr>
            <p:ph type="dt" sz="half" idx="10"/>
          </p:nvPr>
        </p:nvSpPr>
        <p:spPr/>
        <p:txBody>
          <a:bodyPr/>
          <a:lstStyle/>
          <a:p>
            <a:fld id="{508258E6-B111-9240-B2C8-95F44FCC74E8}" type="datetime1">
              <a:rPr lang="en-GB" smtClean="0"/>
              <a:t>13/01/2016</a:t>
            </a:fld>
            <a:endParaRPr lang="en-GB" dirty="0"/>
          </a:p>
        </p:txBody>
      </p:sp>
      <p:sp>
        <p:nvSpPr>
          <p:cNvPr id="4" name="Footer Placeholder 3"/>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dirty="0"/>
          </a:p>
        </p:txBody>
      </p:sp>
      <p:sp>
        <p:nvSpPr>
          <p:cNvPr id="5" name="Slide Number Placeholder 4"/>
          <p:cNvSpPr>
            <a:spLocks noGrp="1"/>
          </p:cNvSpPr>
          <p:nvPr>
            <p:ph type="sldNum" sz="quarter" idx="12"/>
          </p:nvPr>
        </p:nvSpPr>
        <p:spPr/>
        <p:txBody>
          <a:bodyPr/>
          <a:lstStyle/>
          <a:p>
            <a:fld id="{F0A55F06-C352-544E-8237-6F33909C7E7A}" type="slidenum">
              <a:rPr lang="en-GB" smtClean="0"/>
              <a:pPr/>
              <a:t>‹#›</a:t>
            </a:fld>
            <a:endParaRPr lang="en-GB" dirty="0"/>
          </a:p>
        </p:txBody>
      </p:sp>
      <p:sp>
        <p:nvSpPr>
          <p:cNvPr id="6" name="Content Placeholder 2"/>
          <p:cNvSpPr>
            <a:spLocks noGrp="1"/>
          </p:cNvSpPr>
          <p:nvPr>
            <p:ph idx="1" hasCustomPrompt="1"/>
          </p:nvPr>
        </p:nvSpPr>
        <p:spPr>
          <a:xfrm>
            <a:off x="234000" y="1350000"/>
            <a:ext cx="8676000" cy="3420000"/>
          </a:xfrm>
        </p:spPr>
        <p:txBody>
          <a:body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cxnSp>
        <p:nvCxnSpPr>
          <p:cNvPr id="7" name="Straight Connector 6"/>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8" name="Straight Connector 7"/>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9" name="Picture 8" descr="2013_Jisc_Logo_RGB300(19.5m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
        <p:nvSpPr>
          <p:cNvPr id="10" name="Text Placeholder 2"/>
          <p:cNvSpPr>
            <a:spLocks noGrp="1"/>
          </p:cNvSpPr>
          <p:nvPr>
            <p:ph type="body" idx="13" hasCustomPrompt="1"/>
          </p:nvPr>
        </p:nvSpPr>
        <p:spPr>
          <a:xfrm>
            <a:off x="234000" y="900000"/>
            <a:ext cx="8676000" cy="450000"/>
          </a:xfrm>
        </p:spPr>
        <p:txBody>
          <a:bodyPr anchor="t" anchorCtr="0">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slide heading</a:t>
            </a:r>
          </a:p>
        </p:txBody>
      </p:sp>
    </p:spTree>
    <p:extLst>
      <p:ext uri="{BB962C8B-B14F-4D97-AF65-F5344CB8AC3E}">
        <p14:creationId xmlns:p14="http://schemas.microsoft.com/office/powerpoint/2010/main" val="2150827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Jisc Slide (2 co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accent5"/>
                </a:solidFill>
              </a:defRPr>
            </a:lvl1pPr>
          </a:lstStyle>
          <a:p>
            <a:r>
              <a:rPr lang="en-GB" dirty="0" smtClean="0"/>
              <a:t>Click to edit slide title</a:t>
            </a:r>
            <a:endParaRPr lang="en-GB" dirty="0"/>
          </a:p>
        </p:txBody>
      </p:sp>
      <p:sp>
        <p:nvSpPr>
          <p:cNvPr id="3" name="Content Placeholder 2"/>
          <p:cNvSpPr>
            <a:spLocks noGrp="1"/>
          </p:cNvSpPr>
          <p:nvPr>
            <p:ph sz="half" idx="1" hasCustomPrompt="1"/>
          </p:nvPr>
        </p:nvSpPr>
        <p:spPr>
          <a:xfrm>
            <a:off x="234000" y="900113"/>
            <a:ext cx="4140000" cy="3870000"/>
          </a:xfrm>
        </p:spPr>
        <p:txBody>
          <a:bodyPr/>
          <a:lstStyle>
            <a:lvl1pPr>
              <a:defRPr sz="2800">
                <a:solidFill>
                  <a:srgbClr val="2C3841"/>
                </a:solidFill>
              </a:defRPr>
            </a:lvl1pPr>
            <a:lvl2pPr>
              <a:defRPr sz="2800">
                <a:solidFill>
                  <a:srgbClr val="2C3841"/>
                </a:solidFill>
              </a:defRPr>
            </a:lvl2pPr>
            <a:lvl3pPr>
              <a:defRPr sz="2400">
                <a:solidFill>
                  <a:srgbClr val="2C3841"/>
                </a:solidFill>
              </a:defRPr>
            </a:lvl3pPr>
            <a:lvl4pPr>
              <a:defRPr sz="2400">
                <a:solidFill>
                  <a:srgbClr val="2C3841"/>
                </a:solidFill>
              </a:defRPr>
            </a:lvl4pPr>
            <a:lvl5pPr>
              <a:defRPr sz="2400">
                <a:solidFill>
                  <a:srgbClr val="2C3841"/>
                </a:solidFill>
              </a:defRPr>
            </a:lvl5pPr>
            <a:lvl6pPr>
              <a:defRPr sz="1800"/>
            </a:lvl6pPr>
            <a:lvl7pPr>
              <a:defRPr sz="1800"/>
            </a:lvl7pPr>
            <a:lvl8pPr>
              <a:defRPr sz="1800"/>
            </a:lvl8pPr>
            <a:lvl9pPr>
              <a:defRPr sz="1800"/>
            </a:lvl9p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4" name="Content Placeholder 3"/>
          <p:cNvSpPr>
            <a:spLocks noGrp="1"/>
          </p:cNvSpPr>
          <p:nvPr>
            <p:ph sz="half" idx="2" hasCustomPrompt="1"/>
          </p:nvPr>
        </p:nvSpPr>
        <p:spPr>
          <a:xfrm>
            <a:off x="4770001" y="900113"/>
            <a:ext cx="4140000" cy="3870000"/>
          </a:xfrm>
        </p:spPr>
        <p:txBody>
          <a:bodyPr/>
          <a:lstStyle>
            <a:lvl1pPr>
              <a:defRPr sz="2800"/>
            </a:lvl1pPr>
            <a:lvl2pPr>
              <a:defRPr sz="28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5" name="Date Placeholder 4"/>
          <p:cNvSpPr>
            <a:spLocks noGrp="1"/>
          </p:cNvSpPr>
          <p:nvPr>
            <p:ph type="dt" sz="half" idx="10"/>
          </p:nvPr>
        </p:nvSpPr>
        <p:spPr/>
        <p:txBody>
          <a:bodyPr/>
          <a:lstStyle/>
          <a:p>
            <a:fld id="{719104F7-927D-2845-B62F-65BDC5BF1E91}" type="datetime1">
              <a:rPr lang="en-GB" smtClean="0"/>
              <a:t>13/01/2016</a:t>
            </a:fld>
            <a:endParaRPr lang="en-GB"/>
          </a:p>
        </p:txBody>
      </p:sp>
      <p:sp>
        <p:nvSpPr>
          <p:cNvPr id="6" name="Footer Placeholder 5"/>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a:p>
        </p:txBody>
      </p:sp>
      <p:sp>
        <p:nvSpPr>
          <p:cNvPr id="7" name="Slide Number Placeholder 6"/>
          <p:cNvSpPr>
            <a:spLocks noGrp="1"/>
          </p:cNvSpPr>
          <p:nvPr>
            <p:ph type="sldNum" sz="quarter" idx="12"/>
          </p:nvPr>
        </p:nvSpPr>
        <p:spPr/>
        <p:txBody>
          <a:bodyPr/>
          <a:lstStyle/>
          <a:p>
            <a:fld id="{F0A55F06-C352-544E-8237-6F33909C7E7A}" type="slidenum">
              <a:rPr lang="en-GB" smtClean="0"/>
              <a:t>‹#›</a:t>
            </a:fld>
            <a:endParaRPr lang="en-GB"/>
          </a:p>
        </p:txBody>
      </p:sp>
      <p:cxnSp>
        <p:nvCxnSpPr>
          <p:cNvPr id="8" name="Straight Connector 7"/>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10" name="Straight Connector 9"/>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11" name="Picture 10" descr="2013_Jisc_Logo_RGB300(19.5m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Tree>
    <p:extLst>
      <p:ext uri="{BB962C8B-B14F-4D97-AF65-F5344CB8AC3E}">
        <p14:creationId xmlns:p14="http://schemas.microsoft.com/office/powerpoint/2010/main" val="157271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Jisc Slide (2 col + Heading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04000" y="0"/>
            <a:ext cx="7506000" cy="468000"/>
          </a:xfrm>
        </p:spPr>
        <p:txBody>
          <a:bodyPr/>
          <a:lstStyle>
            <a:lvl1pPr>
              <a:defRPr>
                <a:solidFill>
                  <a:schemeClr val="accent5"/>
                </a:solidFill>
              </a:defRPr>
            </a:lvl1pPr>
          </a:lstStyle>
          <a:p>
            <a:r>
              <a:rPr lang="en-GB" dirty="0" smtClean="0"/>
              <a:t>Click to edit slide title</a:t>
            </a:r>
            <a:endParaRPr lang="en-GB" dirty="0"/>
          </a:p>
        </p:txBody>
      </p:sp>
      <p:sp>
        <p:nvSpPr>
          <p:cNvPr id="3" name="Text Placeholder 2"/>
          <p:cNvSpPr>
            <a:spLocks noGrp="1"/>
          </p:cNvSpPr>
          <p:nvPr>
            <p:ph type="body" idx="1" hasCustomPrompt="1"/>
          </p:nvPr>
        </p:nvSpPr>
        <p:spPr>
          <a:xfrm>
            <a:off x="234000" y="900000"/>
            <a:ext cx="4140000" cy="450000"/>
          </a:xfrm>
        </p:spPr>
        <p:txBody>
          <a:bodyPr anchor="t" anchorCtr="0">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slide heading</a:t>
            </a:r>
          </a:p>
        </p:txBody>
      </p:sp>
      <p:sp>
        <p:nvSpPr>
          <p:cNvPr id="4" name="Content Placeholder 3"/>
          <p:cNvSpPr>
            <a:spLocks noGrp="1"/>
          </p:cNvSpPr>
          <p:nvPr>
            <p:ph sz="half" idx="2" hasCustomPrompt="1"/>
          </p:nvPr>
        </p:nvSpPr>
        <p:spPr>
          <a:xfrm>
            <a:off x="234000" y="1350000"/>
            <a:ext cx="4139999" cy="3420000"/>
          </a:xfrm>
        </p:spPr>
        <p:txBody>
          <a:bodyPr/>
          <a:lstStyle>
            <a:lvl1pPr>
              <a:defRPr sz="2800"/>
            </a:lvl1pPr>
            <a:lvl2pPr>
              <a:defRPr sz="28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5" name="Text Placeholder 4"/>
          <p:cNvSpPr>
            <a:spLocks noGrp="1"/>
          </p:cNvSpPr>
          <p:nvPr>
            <p:ph type="body" sz="quarter" idx="3" hasCustomPrompt="1"/>
          </p:nvPr>
        </p:nvSpPr>
        <p:spPr>
          <a:xfrm>
            <a:off x="4770001" y="900000"/>
            <a:ext cx="4140000" cy="450000"/>
          </a:xfrm>
        </p:spPr>
        <p:txBody>
          <a:bodyPr anchor="t" anchorCtr="0">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slide heading</a:t>
            </a:r>
          </a:p>
        </p:txBody>
      </p:sp>
      <p:sp>
        <p:nvSpPr>
          <p:cNvPr id="6" name="Content Placeholder 5"/>
          <p:cNvSpPr>
            <a:spLocks noGrp="1"/>
          </p:cNvSpPr>
          <p:nvPr>
            <p:ph sz="quarter" idx="4" hasCustomPrompt="1"/>
          </p:nvPr>
        </p:nvSpPr>
        <p:spPr>
          <a:xfrm>
            <a:off x="4770000" y="1350000"/>
            <a:ext cx="4139999" cy="3420000"/>
          </a:xfrm>
        </p:spPr>
        <p:txBody>
          <a:bodyPr/>
          <a:lstStyle>
            <a:lvl1pPr>
              <a:defRPr sz="2800"/>
            </a:lvl1pPr>
            <a:lvl2pPr>
              <a:defRPr sz="28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7" name="Date Placeholder 6"/>
          <p:cNvSpPr>
            <a:spLocks noGrp="1"/>
          </p:cNvSpPr>
          <p:nvPr>
            <p:ph type="dt" sz="half" idx="10"/>
          </p:nvPr>
        </p:nvSpPr>
        <p:spPr/>
        <p:txBody>
          <a:bodyPr/>
          <a:lstStyle/>
          <a:p>
            <a:fld id="{B799E5DD-4B4F-FA47-871C-795E41BBDF19}" type="datetime1">
              <a:rPr lang="en-GB" smtClean="0"/>
              <a:t>13/01/2016</a:t>
            </a:fld>
            <a:endParaRPr lang="en-GB"/>
          </a:p>
        </p:txBody>
      </p:sp>
      <p:sp>
        <p:nvSpPr>
          <p:cNvPr id="8" name="Footer Placeholder 7"/>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a:p>
        </p:txBody>
      </p:sp>
      <p:sp>
        <p:nvSpPr>
          <p:cNvPr id="9" name="Slide Number Placeholder 8"/>
          <p:cNvSpPr>
            <a:spLocks noGrp="1"/>
          </p:cNvSpPr>
          <p:nvPr>
            <p:ph type="sldNum" sz="quarter" idx="12"/>
          </p:nvPr>
        </p:nvSpPr>
        <p:spPr/>
        <p:txBody>
          <a:bodyPr/>
          <a:lstStyle/>
          <a:p>
            <a:fld id="{F0A55F06-C352-544E-8237-6F33909C7E7A}" type="slidenum">
              <a:rPr lang="en-GB" smtClean="0"/>
              <a:t>‹#›</a:t>
            </a:fld>
            <a:endParaRPr lang="en-GB"/>
          </a:p>
        </p:txBody>
      </p:sp>
      <p:cxnSp>
        <p:nvCxnSpPr>
          <p:cNvPr id="10" name="Straight Connector 9"/>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12" name="Straight Connector 11"/>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13" name="Picture 12" descr="2013_Jisc_Logo_RGB300(19.5m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Tree>
    <p:extLst>
      <p:ext uri="{BB962C8B-B14F-4D97-AF65-F5344CB8AC3E}">
        <p14:creationId xmlns:p14="http://schemas.microsoft.com/office/powerpoint/2010/main" val="4122046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Jisc Slide (2 col + 2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accent5"/>
                </a:solidFill>
              </a:defRPr>
            </a:lvl1pPr>
          </a:lstStyle>
          <a:p>
            <a:r>
              <a:rPr lang="en-GB" dirty="0" smtClean="0"/>
              <a:t>Click to edit slide title</a:t>
            </a:r>
            <a:endParaRPr lang="en-GB" dirty="0"/>
          </a:p>
        </p:txBody>
      </p:sp>
      <p:sp>
        <p:nvSpPr>
          <p:cNvPr id="3" name="Date Placeholder 2"/>
          <p:cNvSpPr>
            <a:spLocks noGrp="1"/>
          </p:cNvSpPr>
          <p:nvPr>
            <p:ph type="dt" sz="half" idx="10"/>
          </p:nvPr>
        </p:nvSpPr>
        <p:spPr/>
        <p:txBody>
          <a:bodyPr/>
          <a:lstStyle/>
          <a:p>
            <a:fld id="{0319FA47-CEFE-5848-8B40-8E5643E9B367}" type="datetime1">
              <a:rPr lang="en-GB" smtClean="0"/>
              <a:t>13/01/2016</a:t>
            </a:fld>
            <a:endParaRPr lang="en-GB" dirty="0"/>
          </a:p>
        </p:txBody>
      </p:sp>
      <p:sp>
        <p:nvSpPr>
          <p:cNvPr id="4" name="Footer Placeholder 3"/>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dirty="0"/>
          </a:p>
        </p:txBody>
      </p:sp>
      <p:sp>
        <p:nvSpPr>
          <p:cNvPr id="5" name="Slide Number Placeholder 4"/>
          <p:cNvSpPr>
            <a:spLocks noGrp="1"/>
          </p:cNvSpPr>
          <p:nvPr>
            <p:ph type="sldNum" sz="quarter" idx="12"/>
          </p:nvPr>
        </p:nvSpPr>
        <p:spPr/>
        <p:txBody>
          <a:bodyPr/>
          <a:lstStyle/>
          <a:p>
            <a:fld id="{F0A55F06-C352-544E-8237-6F33909C7E7A}" type="slidenum">
              <a:rPr lang="en-GB" smtClean="0"/>
              <a:pPr/>
              <a:t>‹#›</a:t>
            </a:fld>
            <a:endParaRPr lang="en-GB" dirty="0"/>
          </a:p>
        </p:txBody>
      </p:sp>
      <p:sp>
        <p:nvSpPr>
          <p:cNvPr id="6" name="Content Placeholder 2"/>
          <p:cNvSpPr>
            <a:spLocks noGrp="1"/>
          </p:cNvSpPr>
          <p:nvPr>
            <p:ph sz="half" idx="1" hasCustomPrompt="1"/>
          </p:nvPr>
        </p:nvSpPr>
        <p:spPr>
          <a:xfrm>
            <a:off x="234000" y="900113"/>
            <a:ext cx="4140000" cy="3870000"/>
          </a:xfrm>
        </p:spPr>
        <p:txBody>
          <a:bodyPr/>
          <a:lstStyle>
            <a:lvl1pPr>
              <a:defRPr sz="2800">
                <a:solidFill>
                  <a:srgbClr val="2C3841"/>
                </a:solidFill>
              </a:defRPr>
            </a:lvl1pPr>
            <a:lvl2pPr>
              <a:defRPr sz="2800">
                <a:solidFill>
                  <a:srgbClr val="2C3841"/>
                </a:solidFill>
              </a:defRPr>
            </a:lvl2pPr>
            <a:lvl3pPr>
              <a:defRPr sz="2400">
                <a:solidFill>
                  <a:srgbClr val="2C3841"/>
                </a:solidFill>
              </a:defRPr>
            </a:lvl3pPr>
            <a:lvl4pPr>
              <a:defRPr sz="2400">
                <a:solidFill>
                  <a:srgbClr val="2C3841"/>
                </a:solidFill>
              </a:defRPr>
            </a:lvl4pPr>
            <a:lvl5pPr>
              <a:defRPr sz="2400">
                <a:solidFill>
                  <a:srgbClr val="2C3841"/>
                </a:solidFill>
              </a:defRPr>
            </a:lvl5pPr>
            <a:lvl6pPr>
              <a:defRPr sz="1800"/>
            </a:lvl6pPr>
            <a:lvl7pPr>
              <a:defRPr sz="1800"/>
            </a:lvl7pPr>
            <a:lvl8pPr>
              <a:defRPr sz="1800"/>
            </a:lvl8pPr>
            <a:lvl9pPr>
              <a:defRPr sz="1800"/>
            </a:lvl9p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7" name="Content Placeholder 3"/>
          <p:cNvSpPr>
            <a:spLocks noGrp="1"/>
          </p:cNvSpPr>
          <p:nvPr>
            <p:ph sz="half" idx="2" hasCustomPrompt="1"/>
          </p:nvPr>
        </p:nvSpPr>
        <p:spPr>
          <a:xfrm>
            <a:off x="4770001" y="900113"/>
            <a:ext cx="4140000" cy="1846800"/>
          </a:xfrm>
        </p:spPr>
        <p:txBody>
          <a:bodyPr/>
          <a:lstStyle>
            <a:lvl1pPr>
              <a:defRPr sz="2800"/>
            </a:lvl1pPr>
            <a:lvl2pPr>
              <a:defRPr sz="28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cxnSp>
        <p:nvCxnSpPr>
          <p:cNvPr id="8" name="Straight Connector 7"/>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9" name="Straight Connector 8"/>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10" name="Picture 9" descr="2013_Jisc_Logo_RGB300(19.5m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
        <p:nvSpPr>
          <p:cNvPr id="11" name="Content Placeholder 3"/>
          <p:cNvSpPr>
            <a:spLocks noGrp="1"/>
          </p:cNvSpPr>
          <p:nvPr>
            <p:ph sz="half" idx="13" hasCustomPrompt="1"/>
          </p:nvPr>
        </p:nvSpPr>
        <p:spPr>
          <a:xfrm>
            <a:off x="4770001" y="2923296"/>
            <a:ext cx="4140000" cy="1846800"/>
          </a:xfrm>
        </p:spPr>
        <p:txBody>
          <a:bodyPr/>
          <a:lstStyle>
            <a:lvl1pPr>
              <a:defRPr sz="2800"/>
            </a:lvl1pPr>
            <a:lvl2pPr>
              <a:defRPr sz="28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Tree>
    <p:extLst>
      <p:ext uri="{BB962C8B-B14F-4D97-AF65-F5344CB8AC3E}">
        <p14:creationId xmlns:p14="http://schemas.microsoft.com/office/powerpoint/2010/main" val="1314179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Jisc Slide (Pic +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04000" y="0"/>
            <a:ext cx="7506000" cy="468000"/>
          </a:xfrm>
        </p:spPr>
        <p:txBody>
          <a:bodyPr anchor="b">
            <a:normAutofit/>
          </a:bodyPr>
          <a:lstStyle>
            <a:lvl1pPr algn="r">
              <a:defRPr sz="2800" b="1">
                <a:solidFill>
                  <a:schemeClr val="accent5"/>
                </a:solidFill>
              </a:defRPr>
            </a:lvl1pPr>
          </a:lstStyle>
          <a:p>
            <a:r>
              <a:rPr lang="en-GB" dirty="0" smtClean="0"/>
              <a:t>Click to edit slide title</a:t>
            </a:r>
            <a:endParaRPr lang="en-GB" dirty="0"/>
          </a:p>
        </p:txBody>
      </p:sp>
      <p:sp>
        <p:nvSpPr>
          <p:cNvPr id="3" name="Picture Placeholder 2"/>
          <p:cNvSpPr>
            <a:spLocks noGrp="1"/>
          </p:cNvSpPr>
          <p:nvPr>
            <p:ph type="pic" idx="1"/>
          </p:nvPr>
        </p:nvSpPr>
        <p:spPr>
          <a:xfrm>
            <a:off x="936000" y="900000"/>
            <a:ext cx="7200000" cy="3510000"/>
          </a:xfrm>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hasCustomPrompt="1"/>
          </p:nvPr>
        </p:nvSpPr>
        <p:spPr>
          <a:xfrm>
            <a:off x="935040" y="4500000"/>
            <a:ext cx="5400000" cy="270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smtClean="0"/>
              <a:t>Click to edit image caption</a:t>
            </a:r>
          </a:p>
        </p:txBody>
      </p:sp>
      <p:sp>
        <p:nvSpPr>
          <p:cNvPr id="5" name="Date Placeholder 4"/>
          <p:cNvSpPr>
            <a:spLocks noGrp="1"/>
          </p:cNvSpPr>
          <p:nvPr>
            <p:ph type="dt" sz="half" idx="10"/>
          </p:nvPr>
        </p:nvSpPr>
        <p:spPr/>
        <p:txBody>
          <a:bodyPr/>
          <a:lstStyle/>
          <a:p>
            <a:fld id="{383BA17E-538F-5C4D-B015-CA77DC137CEC}" type="datetime1">
              <a:rPr lang="en-GB" smtClean="0"/>
              <a:t>13/01/2016</a:t>
            </a:fld>
            <a:endParaRPr lang="en-GB"/>
          </a:p>
        </p:txBody>
      </p:sp>
      <p:sp>
        <p:nvSpPr>
          <p:cNvPr id="6" name="Footer Placeholder 5"/>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a:p>
        </p:txBody>
      </p:sp>
      <p:sp>
        <p:nvSpPr>
          <p:cNvPr id="7" name="Slide Number Placeholder 6"/>
          <p:cNvSpPr>
            <a:spLocks noGrp="1"/>
          </p:cNvSpPr>
          <p:nvPr>
            <p:ph type="sldNum" sz="quarter" idx="12"/>
          </p:nvPr>
        </p:nvSpPr>
        <p:spPr/>
        <p:txBody>
          <a:bodyPr/>
          <a:lstStyle/>
          <a:p>
            <a:fld id="{F0A55F06-C352-544E-8237-6F33909C7E7A}" type="slidenum">
              <a:rPr lang="en-GB" smtClean="0"/>
              <a:t>‹#›</a:t>
            </a:fld>
            <a:endParaRPr lang="en-GB"/>
          </a:p>
        </p:txBody>
      </p:sp>
      <p:cxnSp>
        <p:nvCxnSpPr>
          <p:cNvPr id="8" name="Straight Connector 7"/>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10" name="Straight Connector 9"/>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11" name="Picture 10" descr="2013_Jisc_Logo_RGB300(19.5m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
        <p:nvSpPr>
          <p:cNvPr id="12" name="Text Placeholder 3"/>
          <p:cNvSpPr>
            <a:spLocks noGrp="1"/>
          </p:cNvSpPr>
          <p:nvPr>
            <p:ph type="body" sz="half" idx="13" hasCustomPrompt="1"/>
          </p:nvPr>
        </p:nvSpPr>
        <p:spPr>
          <a:xfrm>
            <a:off x="6335040" y="4500000"/>
            <a:ext cx="1800000" cy="270000"/>
          </a:xfrm>
        </p:spPr>
        <p:txBody>
          <a:bodyPr>
            <a:normAutofit/>
          </a:bodyPr>
          <a:lstStyle>
            <a:lvl1pPr marL="0" indent="0" algn="r">
              <a:buNone/>
              <a:defRPr sz="800">
                <a:solidFill>
                  <a:srgbClr val="9BA7B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smtClean="0"/>
              <a:t>Click to edit image attribution</a:t>
            </a:r>
          </a:p>
        </p:txBody>
      </p:sp>
    </p:spTree>
    <p:extLst>
      <p:ext uri="{BB962C8B-B14F-4D97-AF65-F5344CB8AC3E}">
        <p14:creationId xmlns:p14="http://schemas.microsoft.com/office/powerpoint/2010/main" val="1697467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Jisc Slid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accent5"/>
                </a:solidFill>
              </a:defRPr>
            </a:lvl1pPr>
          </a:lstStyle>
          <a:p>
            <a:r>
              <a:rPr lang="en-GB" dirty="0" smtClean="0"/>
              <a:t>Click to edit slide title</a:t>
            </a:r>
            <a:endParaRPr lang="en-GB" dirty="0"/>
          </a:p>
        </p:txBody>
      </p:sp>
      <p:sp>
        <p:nvSpPr>
          <p:cNvPr id="3" name="Date Placeholder 2"/>
          <p:cNvSpPr>
            <a:spLocks noGrp="1"/>
          </p:cNvSpPr>
          <p:nvPr>
            <p:ph type="dt" sz="half" idx="10"/>
          </p:nvPr>
        </p:nvSpPr>
        <p:spPr/>
        <p:txBody>
          <a:bodyPr/>
          <a:lstStyle/>
          <a:p>
            <a:fld id="{9DF9996C-77AF-664C-A7C2-933C39F4284E}" type="datetime1">
              <a:rPr lang="en-GB" smtClean="0"/>
              <a:t>13/01/2016</a:t>
            </a:fld>
            <a:endParaRPr lang="en-GB"/>
          </a:p>
        </p:txBody>
      </p:sp>
      <p:sp>
        <p:nvSpPr>
          <p:cNvPr id="4" name="Footer Placeholder 3"/>
          <p:cNvSpPr>
            <a:spLocks noGrp="1"/>
          </p:cNvSpPr>
          <p:nvPr>
            <p:ph type="ftr" sz="quarter" idx="11"/>
          </p:nvPr>
        </p:nvSpPr>
        <p:spPr>
          <a:xfrm>
            <a:off x="990000" y="4896000"/>
            <a:ext cx="7164000" cy="180000"/>
          </a:xfrm>
          <a:prstGeom prst="rect">
            <a:avLst/>
          </a:prstGeom>
        </p:spPr>
        <p:txBody>
          <a:bodyPr/>
          <a:lstStyle/>
          <a:p>
            <a:r>
              <a:rPr lang="en-GB" smtClean="0"/>
              <a:t>Title of presentation (Go to ‘View’ menu &gt; ‘Header and Footer…’ to edit the footers on this slide)</a:t>
            </a:r>
            <a:endParaRPr lang="en-GB"/>
          </a:p>
        </p:txBody>
      </p:sp>
      <p:sp>
        <p:nvSpPr>
          <p:cNvPr id="5" name="Slide Number Placeholder 4"/>
          <p:cNvSpPr>
            <a:spLocks noGrp="1"/>
          </p:cNvSpPr>
          <p:nvPr>
            <p:ph type="sldNum" sz="quarter" idx="12"/>
          </p:nvPr>
        </p:nvSpPr>
        <p:spPr/>
        <p:txBody>
          <a:bodyPr/>
          <a:lstStyle/>
          <a:p>
            <a:fld id="{F0A55F06-C352-544E-8237-6F33909C7E7A}" type="slidenum">
              <a:rPr lang="en-GB" smtClean="0"/>
              <a:t>‹#›</a:t>
            </a:fld>
            <a:endParaRPr lang="en-GB"/>
          </a:p>
        </p:txBody>
      </p:sp>
      <p:cxnSp>
        <p:nvCxnSpPr>
          <p:cNvPr id="6" name="Straight Connector 5"/>
          <p:cNvCxnSpPr/>
          <p:nvPr userDrawn="1"/>
        </p:nvCxnSpPr>
        <p:spPr bwMode="auto">
          <a:xfrm>
            <a:off x="234000" y="4896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cxnSp>
        <p:nvCxnSpPr>
          <p:cNvPr id="8" name="Straight Connector 7"/>
          <p:cNvCxnSpPr/>
          <p:nvPr userDrawn="1"/>
        </p:nvCxnSpPr>
        <p:spPr bwMode="auto">
          <a:xfrm>
            <a:off x="234001" y="522000"/>
            <a:ext cx="8676000" cy="0"/>
          </a:xfrm>
          <a:prstGeom prst="line">
            <a:avLst/>
          </a:prstGeom>
          <a:solidFill>
            <a:srgbClr val="FFFFFF"/>
          </a:solidFill>
          <a:ln w="6350" cap="flat" cmpd="sng" algn="ctr">
            <a:solidFill>
              <a:srgbClr val="2C3841"/>
            </a:solidFill>
            <a:prstDash val="solid"/>
            <a:round/>
            <a:headEnd type="none" w="med" len="med"/>
            <a:tailEnd type="none" w="med" len="med"/>
          </a:ln>
          <a:effectLst/>
        </p:spPr>
      </p:cxnSp>
      <p:pic>
        <p:nvPicPr>
          <p:cNvPr id="9" name="Picture 8" descr="2013_Jisc_Logo_RGB300(19.5m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000" y="0"/>
            <a:ext cx="701040" cy="408432"/>
          </a:xfrm>
          <a:prstGeom prst="rect">
            <a:avLst/>
          </a:prstGeom>
        </p:spPr>
      </p:pic>
    </p:spTree>
    <p:extLst>
      <p:ext uri="{BB962C8B-B14F-4D97-AF65-F5344CB8AC3E}">
        <p14:creationId xmlns:p14="http://schemas.microsoft.com/office/powerpoint/2010/main" val="1982357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04001" y="2"/>
            <a:ext cx="7506000" cy="468000"/>
          </a:xfrm>
          <a:prstGeom prst="rect">
            <a:avLst/>
          </a:prstGeom>
        </p:spPr>
        <p:txBody>
          <a:bodyPr vert="horz" lIns="0" tIns="0" rIns="0" bIns="0" rtlCol="0" anchor="b" anchorCtr="0">
            <a:normAutofit/>
          </a:bodyPr>
          <a:lstStyle/>
          <a:p>
            <a:r>
              <a:rPr lang="en-GB" dirty="0" smtClean="0"/>
              <a:t>Click to edit slide title</a:t>
            </a:r>
            <a:endParaRPr lang="en-GB" dirty="0"/>
          </a:p>
        </p:txBody>
      </p:sp>
      <p:sp>
        <p:nvSpPr>
          <p:cNvPr id="3" name="Text Placeholder 2"/>
          <p:cNvSpPr>
            <a:spLocks noGrp="1"/>
          </p:cNvSpPr>
          <p:nvPr>
            <p:ph type="body" idx="1"/>
          </p:nvPr>
        </p:nvSpPr>
        <p:spPr>
          <a:xfrm>
            <a:off x="234000" y="900000"/>
            <a:ext cx="8676000" cy="3870000"/>
          </a:xfrm>
          <a:prstGeom prst="rect">
            <a:avLst/>
          </a:prstGeom>
        </p:spPr>
        <p:txBody>
          <a:bodyPr vert="horz" lIns="0" tIns="0" rIns="0" bIns="0" rtlCol="0">
            <a:normAutofit/>
          </a:bodyPr>
          <a:lstStyle/>
          <a:p>
            <a:pPr lvl="0"/>
            <a:r>
              <a:rPr lang="en-GB" dirty="0" smtClean="0"/>
              <a:t>Click to edit slide text</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4" name="Date Placeholder 3"/>
          <p:cNvSpPr>
            <a:spLocks noGrp="1"/>
          </p:cNvSpPr>
          <p:nvPr>
            <p:ph type="dt" sz="half" idx="2"/>
          </p:nvPr>
        </p:nvSpPr>
        <p:spPr>
          <a:xfrm>
            <a:off x="234000" y="4896000"/>
            <a:ext cx="720000" cy="180000"/>
          </a:xfrm>
          <a:prstGeom prst="rect">
            <a:avLst/>
          </a:prstGeom>
        </p:spPr>
        <p:txBody>
          <a:bodyPr vert="horz" lIns="0" tIns="0" rIns="0" bIns="0" rtlCol="0" anchor="t" anchorCtr="0"/>
          <a:lstStyle>
            <a:lvl1pPr algn="l">
              <a:defRPr sz="950" b="1" normalizeH="0">
                <a:solidFill>
                  <a:srgbClr val="9BA7B0"/>
                </a:solidFill>
              </a:defRPr>
            </a:lvl1pPr>
          </a:lstStyle>
          <a:p>
            <a:fld id="{BEFE606D-4A6F-6845-973F-63C08BC09B77}" type="datetime1">
              <a:rPr lang="en-GB" smtClean="0"/>
              <a:t>13/01/2016</a:t>
            </a:fld>
            <a:endParaRPr lang="en-GB" dirty="0"/>
          </a:p>
        </p:txBody>
      </p:sp>
      <p:sp>
        <p:nvSpPr>
          <p:cNvPr id="6" name="Slide Number Placeholder 5"/>
          <p:cNvSpPr>
            <a:spLocks noGrp="1"/>
          </p:cNvSpPr>
          <p:nvPr>
            <p:ph type="sldNum" sz="quarter" idx="4"/>
          </p:nvPr>
        </p:nvSpPr>
        <p:spPr>
          <a:xfrm>
            <a:off x="8190000" y="4896000"/>
            <a:ext cx="720000" cy="180000"/>
          </a:xfrm>
          <a:prstGeom prst="rect">
            <a:avLst/>
          </a:prstGeom>
        </p:spPr>
        <p:txBody>
          <a:bodyPr vert="horz" lIns="0" tIns="0" rIns="0" bIns="0" rtlCol="0" anchor="t" anchorCtr="0"/>
          <a:lstStyle>
            <a:lvl1pPr algn="r">
              <a:defRPr sz="950" b="1">
                <a:solidFill>
                  <a:srgbClr val="9BA7B0"/>
                </a:solidFill>
              </a:defRPr>
            </a:lvl1pPr>
          </a:lstStyle>
          <a:p>
            <a:fld id="{F0A55F06-C352-544E-8237-6F33909C7E7A}" type="slidenum">
              <a:rPr lang="en-GB" smtClean="0"/>
              <a:pPr/>
              <a:t>‹#›</a:t>
            </a:fld>
            <a:endParaRPr lang="en-GB" dirty="0"/>
          </a:p>
        </p:txBody>
      </p:sp>
    </p:spTree>
    <p:extLst>
      <p:ext uri="{BB962C8B-B14F-4D97-AF65-F5344CB8AC3E}">
        <p14:creationId xmlns:p14="http://schemas.microsoft.com/office/powerpoint/2010/main" val="289066311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9" r:id="rId4"/>
    <p:sldLayoutId id="2147483652" r:id="rId5"/>
    <p:sldLayoutId id="2147483653" r:id="rId6"/>
    <p:sldLayoutId id="2147483658" r:id="rId7"/>
    <p:sldLayoutId id="2147483657" r:id="rId8"/>
    <p:sldLayoutId id="2147483654" r:id="rId9"/>
    <p:sldLayoutId id="2147483655" r:id="rId10"/>
    <p:sldLayoutId id="2147483660" r:id="rId11"/>
    <p:sldLayoutId id="2147483661" r:id="rId12"/>
  </p:sldLayoutIdLst>
  <p:hf hdr="0"/>
  <p:txStyles>
    <p:titleStyle>
      <a:lvl1pPr algn="r" defTabSz="457200" rtl="0" eaLnBrk="1" latinLnBrk="0" hangingPunct="1">
        <a:spcBef>
          <a:spcPct val="0"/>
        </a:spcBef>
        <a:buNone/>
        <a:defRPr sz="2800" b="1" kern="1200">
          <a:solidFill>
            <a:schemeClr val="accent5"/>
          </a:solidFill>
          <a:latin typeface="+mj-lt"/>
          <a:ea typeface="+mj-ea"/>
          <a:cs typeface="+mj-cs"/>
        </a:defRPr>
      </a:lvl1pPr>
    </p:titleStyle>
    <p:bodyStyle>
      <a:lvl1pPr marL="288000" indent="-288000" algn="l" defTabSz="457200" rtl="0" eaLnBrk="1" latinLnBrk="0" hangingPunct="1">
        <a:lnSpc>
          <a:spcPct val="90000"/>
        </a:lnSpc>
        <a:spcBef>
          <a:spcPts val="1200"/>
        </a:spcBef>
        <a:buClr>
          <a:srgbClr val="DE481C"/>
        </a:buClr>
        <a:buSzPct val="120000"/>
        <a:buFont typeface="Lucida Grande"/>
        <a:buChar char="»"/>
        <a:defRPr sz="2800" kern="1200">
          <a:solidFill>
            <a:srgbClr val="2C3841"/>
          </a:solidFill>
          <a:latin typeface="+mn-lt"/>
          <a:ea typeface="+mn-ea"/>
          <a:cs typeface="+mn-cs"/>
        </a:defRPr>
      </a:lvl1pPr>
      <a:lvl2pPr marL="576000" indent="-288000" algn="l" defTabSz="457200" rtl="0" eaLnBrk="1" latinLnBrk="0" hangingPunct="1">
        <a:lnSpc>
          <a:spcPct val="90000"/>
        </a:lnSpc>
        <a:spcBef>
          <a:spcPts val="800"/>
        </a:spcBef>
        <a:buClr>
          <a:srgbClr val="DE481C"/>
        </a:buClr>
        <a:buSzPct val="120000"/>
        <a:buFont typeface="Lucida Grande"/>
        <a:buChar char="›"/>
        <a:defRPr sz="2800" kern="1200">
          <a:solidFill>
            <a:srgbClr val="2C3841"/>
          </a:solidFill>
          <a:latin typeface="+mn-lt"/>
          <a:ea typeface="+mn-ea"/>
          <a:cs typeface="+mn-cs"/>
        </a:defRPr>
      </a:lvl2pPr>
      <a:lvl3pPr marL="864000" indent="-288000" algn="l" defTabSz="457200" rtl="0" eaLnBrk="1" latinLnBrk="0" hangingPunct="1">
        <a:lnSpc>
          <a:spcPct val="90000"/>
        </a:lnSpc>
        <a:spcBef>
          <a:spcPts val="400"/>
        </a:spcBef>
        <a:buClr>
          <a:srgbClr val="DE481C"/>
        </a:buClr>
        <a:buSzPct val="120000"/>
        <a:buFont typeface="Lucida Grande"/>
        <a:buChar char="–"/>
        <a:defRPr sz="2400" kern="1200">
          <a:solidFill>
            <a:srgbClr val="2C3841"/>
          </a:solidFill>
          <a:latin typeface="+mn-lt"/>
          <a:ea typeface="+mn-ea"/>
          <a:cs typeface="+mn-cs"/>
        </a:defRPr>
      </a:lvl3pPr>
      <a:lvl4pPr marL="1152000" indent="-288000" algn="l" defTabSz="457200" rtl="0" eaLnBrk="1" latinLnBrk="0" hangingPunct="1">
        <a:lnSpc>
          <a:spcPct val="90000"/>
        </a:lnSpc>
        <a:spcBef>
          <a:spcPts val="400"/>
        </a:spcBef>
        <a:buClr>
          <a:srgbClr val="DE481C"/>
        </a:buClr>
        <a:buSzPct val="120000"/>
        <a:buFont typeface="Lucida Grande"/>
        <a:buChar char="–"/>
        <a:defRPr sz="2400" kern="1200">
          <a:solidFill>
            <a:srgbClr val="2C3841"/>
          </a:solidFill>
          <a:latin typeface="+mn-lt"/>
          <a:ea typeface="+mn-ea"/>
          <a:cs typeface="+mn-cs"/>
        </a:defRPr>
      </a:lvl4pPr>
      <a:lvl5pPr marL="1440000" indent="-288000" algn="l" defTabSz="457200" rtl="0" eaLnBrk="1" latinLnBrk="0" hangingPunct="1">
        <a:lnSpc>
          <a:spcPct val="90000"/>
        </a:lnSpc>
        <a:spcBef>
          <a:spcPts val="400"/>
        </a:spcBef>
        <a:buClr>
          <a:srgbClr val="DE481C"/>
        </a:buClr>
        <a:buSzPct val="120000"/>
        <a:buFont typeface="Lucida Grande"/>
        <a:buChar char="–"/>
        <a:defRPr sz="2400" kern="1200">
          <a:solidFill>
            <a:srgbClr val="2C38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gif"/><Relationship Id="rId4" Type="http://schemas.openxmlformats.org/officeDocument/2006/relationships/image" Target="../media/image6.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hyperlink" Target="http://www.dcc.ac.uk/projects/opd-for-rdm" TargetMode="External"/><Relationship Id="rId5" Type="http://schemas.openxmlformats.org/officeDocument/2006/relationships/hyperlink" Target="http://equipment.data.ac.uk/guides" TargetMode="Externa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hyperlink" Target="http://www.dcc.ac.uk/webfm_send/2077"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hyperlink" Target="http://opd.data.ac.uk/dataset/linkingyo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p:sp>
      <p:sp>
        <p:nvSpPr>
          <p:cNvPr id="8" name="Rectangle 9"/>
          <p:cNvSpPr>
            <a:spLocks noChangeArrowheads="1"/>
          </p:cNvSpPr>
          <p:nvPr/>
        </p:nvSpPr>
        <p:spPr bwMode="auto">
          <a:xfrm>
            <a:off x="1256040" y="3339210"/>
            <a:ext cx="7887960" cy="919373"/>
          </a:xfrm>
          <a:prstGeom prst="rect">
            <a:avLst/>
          </a:prstGeom>
          <a:solidFill>
            <a:srgbClr val="DE481C"/>
          </a:solidFill>
          <a:ln>
            <a:noFill/>
          </a:ln>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7" name="Rectangle 7"/>
          <p:cNvSpPr>
            <a:spLocks noChangeArrowheads="1"/>
          </p:cNvSpPr>
          <p:nvPr/>
        </p:nvSpPr>
        <p:spPr bwMode="auto">
          <a:xfrm>
            <a:off x="0" y="3291830"/>
            <a:ext cx="1184032" cy="919373"/>
          </a:xfrm>
          <a:prstGeom prst="rect">
            <a:avLst/>
          </a:prstGeom>
          <a:solidFill>
            <a:srgbClr val="DE481C"/>
          </a:solidFill>
          <a:ln>
            <a:noFill/>
          </a:ln>
          <a:effectLs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0" name="Subtitle 9"/>
          <p:cNvSpPr>
            <a:spLocks noGrp="1"/>
          </p:cNvSpPr>
          <p:nvPr>
            <p:ph type="subTitle" idx="1"/>
          </p:nvPr>
        </p:nvSpPr>
        <p:spPr/>
        <p:txBody>
          <a:bodyPr/>
          <a:lstStyle/>
          <a:p>
            <a:r>
              <a:rPr lang="en-GB" dirty="0" smtClean="0"/>
              <a:t>Research data spring</a:t>
            </a:r>
            <a:endParaRPr lang="en-GB" dirty="0"/>
          </a:p>
        </p:txBody>
      </p:sp>
      <p:sp>
        <p:nvSpPr>
          <p:cNvPr id="2" name="Title 1"/>
          <p:cNvSpPr>
            <a:spLocks noGrp="1"/>
          </p:cNvSpPr>
          <p:nvPr>
            <p:ph type="title"/>
          </p:nvPr>
        </p:nvSpPr>
        <p:spPr/>
        <p:txBody>
          <a:bodyPr/>
          <a:lstStyle/>
          <a:p>
            <a:r>
              <a:rPr lang="en-GB" dirty="0" smtClean="0"/>
              <a:t>Extending the OPD to cover RDM</a:t>
            </a:r>
            <a:endParaRPr lang="en-GB" dirty="0"/>
          </a:p>
        </p:txBody>
      </p:sp>
      <p:sp>
        <p:nvSpPr>
          <p:cNvPr id="12" name="Text Placeholder 11"/>
          <p:cNvSpPr>
            <a:spLocks noGrp="1"/>
          </p:cNvSpPr>
          <p:nvPr>
            <p:ph type="body" sz="quarter" idx="11"/>
          </p:nvPr>
        </p:nvSpPr>
        <p:spPr/>
        <p:txBody>
          <a:bodyPr/>
          <a:lstStyle/>
          <a:p>
            <a:r>
              <a:rPr lang="en-GB" dirty="0" smtClean="0"/>
              <a:t>10/12/2015</a:t>
            </a:r>
            <a:endParaRPr lang="en-GB" dirty="0"/>
          </a:p>
        </p:txBody>
      </p:sp>
      <p:pic>
        <p:nvPicPr>
          <p:cNvPr id="6" name="Picture 5" descr="2013_Jisc_Logo_RGB300(26m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000" y="0"/>
            <a:ext cx="935736" cy="545592"/>
          </a:xfrm>
          <a:prstGeom prst="rect">
            <a:avLst/>
          </a:prstGeom>
        </p:spPr>
      </p:pic>
      <p:sp>
        <p:nvSpPr>
          <p:cNvPr id="9" name="Parallelogram 20"/>
          <p:cNvSpPr/>
          <p:nvPr/>
        </p:nvSpPr>
        <p:spPr>
          <a:xfrm>
            <a:off x="1179839" y="3293531"/>
            <a:ext cx="79780" cy="961504"/>
          </a:xfrm>
          <a:custGeom>
            <a:avLst/>
            <a:gdLst>
              <a:gd name="connsiteX0" fmla="*/ 0 w 216024"/>
              <a:gd name="connsiteY0" fmla="*/ 936104 h 936104"/>
              <a:gd name="connsiteX1" fmla="*/ 54006 w 216024"/>
              <a:gd name="connsiteY1" fmla="*/ 0 h 936104"/>
              <a:gd name="connsiteX2" fmla="*/ 216024 w 216024"/>
              <a:gd name="connsiteY2" fmla="*/ 0 h 936104"/>
              <a:gd name="connsiteX3" fmla="*/ 162018 w 216024"/>
              <a:gd name="connsiteY3" fmla="*/ 936104 h 936104"/>
              <a:gd name="connsiteX4" fmla="*/ 0 w 216024"/>
              <a:gd name="connsiteY4" fmla="*/ 936104 h 936104"/>
              <a:gd name="connsiteX0" fmla="*/ 76169 w 292193"/>
              <a:gd name="connsiteY0" fmla="*/ 1136129 h 1136129"/>
              <a:gd name="connsiteX1" fmla="*/ 0 w 292193"/>
              <a:gd name="connsiteY1" fmla="*/ 0 h 1136129"/>
              <a:gd name="connsiteX2" fmla="*/ 292193 w 292193"/>
              <a:gd name="connsiteY2" fmla="*/ 200025 h 1136129"/>
              <a:gd name="connsiteX3" fmla="*/ 238187 w 292193"/>
              <a:gd name="connsiteY3" fmla="*/ 1136129 h 1136129"/>
              <a:gd name="connsiteX4" fmla="*/ 76169 w 292193"/>
              <a:gd name="connsiteY4" fmla="*/ 1136129 h 1136129"/>
              <a:gd name="connsiteX0" fmla="*/ 3144 w 292193"/>
              <a:gd name="connsiteY0" fmla="*/ 917054 h 1136129"/>
              <a:gd name="connsiteX1" fmla="*/ 0 w 292193"/>
              <a:gd name="connsiteY1" fmla="*/ 0 h 1136129"/>
              <a:gd name="connsiteX2" fmla="*/ 292193 w 292193"/>
              <a:gd name="connsiteY2" fmla="*/ 200025 h 1136129"/>
              <a:gd name="connsiteX3" fmla="*/ 238187 w 292193"/>
              <a:gd name="connsiteY3" fmla="*/ 1136129 h 1136129"/>
              <a:gd name="connsiteX4" fmla="*/ 3144 w 292193"/>
              <a:gd name="connsiteY4" fmla="*/ 917054 h 1136129"/>
              <a:gd name="connsiteX0" fmla="*/ 3144 w 292193"/>
              <a:gd name="connsiteY0" fmla="*/ 917054 h 917054"/>
              <a:gd name="connsiteX1" fmla="*/ 0 w 292193"/>
              <a:gd name="connsiteY1" fmla="*/ 0 h 917054"/>
              <a:gd name="connsiteX2" fmla="*/ 292193 w 292193"/>
              <a:gd name="connsiteY2" fmla="*/ 200025 h 917054"/>
              <a:gd name="connsiteX3" fmla="*/ 41337 w 292193"/>
              <a:gd name="connsiteY3" fmla="*/ 767829 h 917054"/>
              <a:gd name="connsiteX4" fmla="*/ 3144 w 292193"/>
              <a:gd name="connsiteY4" fmla="*/ 917054 h 917054"/>
              <a:gd name="connsiteX0" fmla="*/ 3144 w 292193"/>
              <a:gd name="connsiteY0" fmla="*/ 917054 h 964679"/>
              <a:gd name="connsiteX1" fmla="*/ 0 w 292193"/>
              <a:gd name="connsiteY1" fmla="*/ 0 h 964679"/>
              <a:gd name="connsiteX2" fmla="*/ 292193 w 292193"/>
              <a:gd name="connsiteY2" fmla="*/ 200025 h 964679"/>
              <a:gd name="connsiteX3" fmla="*/ 76262 w 292193"/>
              <a:gd name="connsiteY3" fmla="*/ 964679 h 964679"/>
              <a:gd name="connsiteX4" fmla="*/ 3144 w 292193"/>
              <a:gd name="connsiteY4" fmla="*/ 917054 h 964679"/>
              <a:gd name="connsiteX0" fmla="*/ 164976 w 238094"/>
              <a:gd name="connsiteY0" fmla="*/ 917054 h 964679"/>
              <a:gd name="connsiteX1" fmla="*/ 161832 w 238094"/>
              <a:gd name="connsiteY1" fmla="*/ 0 h 964679"/>
              <a:gd name="connsiteX2" fmla="*/ 0 w 238094"/>
              <a:gd name="connsiteY2" fmla="*/ 180975 h 964679"/>
              <a:gd name="connsiteX3" fmla="*/ 238094 w 238094"/>
              <a:gd name="connsiteY3" fmla="*/ 964679 h 964679"/>
              <a:gd name="connsiteX4" fmla="*/ 164976 w 238094"/>
              <a:gd name="connsiteY4" fmla="*/ 917054 h 964679"/>
              <a:gd name="connsiteX0" fmla="*/ 3144 w 79468"/>
              <a:gd name="connsiteY0" fmla="*/ 917054 h 964679"/>
              <a:gd name="connsiteX1" fmla="*/ 0 w 79468"/>
              <a:gd name="connsiteY1" fmla="*/ 0 h 964679"/>
              <a:gd name="connsiteX2" fmla="*/ 79468 w 79468"/>
              <a:gd name="connsiteY2" fmla="*/ 47625 h 964679"/>
              <a:gd name="connsiteX3" fmla="*/ 76262 w 79468"/>
              <a:gd name="connsiteY3" fmla="*/ 964679 h 964679"/>
              <a:gd name="connsiteX4" fmla="*/ 3144 w 79468"/>
              <a:gd name="connsiteY4" fmla="*/ 917054 h 964679"/>
              <a:gd name="connsiteX0" fmla="*/ 3144 w 79749"/>
              <a:gd name="connsiteY0" fmla="*/ 917054 h 961504"/>
              <a:gd name="connsiteX1" fmla="*/ 0 w 79749"/>
              <a:gd name="connsiteY1" fmla="*/ 0 h 961504"/>
              <a:gd name="connsiteX2" fmla="*/ 79468 w 79749"/>
              <a:gd name="connsiteY2" fmla="*/ 47625 h 961504"/>
              <a:gd name="connsiteX3" fmla="*/ 79437 w 79749"/>
              <a:gd name="connsiteY3" fmla="*/ 961504 h 961504"/>
              <a:gd name="connsiteX4" fmla="*/ 3144 w 79749"/>
              <a:gd name="connsiteY4" fmla="*/ 917054 h 961504"/>
              <a:gd name="connsiteX0" fmla="*/ 0 w 79780"/>
              <a:gd name="connsiteY0" fmla="*/ 913879 h 961504"/>
              <a:gd name="connsiteX1" fmla="*/ 31 w 79780"/>
              <a:gd name="connsiteY1" fmla="*/ 0 h 961504"/>
              <a:gd name="connsiteX2" fmla="*/ 79499 w 79780"/>
              <a:gd name="connsiteY2" fmla="*/ 47625 h 961504"/>
              <a:gd name="connsiteX3" fmla="*/ 79468 w 79780"/>
              <a:gd name="connsiteY3" fmla="*/ 961504 h 961504"/>
              <a:gd name="connsiteX4" fmla="*/ 0 w 79780"/>
              <a:gd name="connsiteY4" fmla="*/ 913879 h 9615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780" h="961504">
                <a:moveTo>
                  <a:pt x="0" y="913879"/>
                </a:moveTo>
                <a:cubicBezTo>
                  <a:pt x="10" y="609253"/>
                  <a:pt x="21" y="304626"/>
                  <a:pt x="31" y="0"/>
                </a:cubicBezTo>
                <a:lnTo>
                  <a:pt x="79499" y="47625"/>
                </a:lnTo>
                <a:cubicBezTo>
                  <a:pt x="78430" y="353310"/>
                  <a:pt x="80537" y="655819"/>
                  <a:pt x="79468" y="961504"/>
                </a:cubicBezTo>
                <a:lnTo>
                  <a:pt x="0" y="913879"/>
                </a:lnTo>
                <a:close/>
              </a:path>
            </a:pathLst>
          </a:custGeom>
          <a:solidFill>
            <a:srgbClr val="9F351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 name="TextBox 2"/>
          <p:cNvSpPr txBox="1"/>
          <p:nvPr/>
        </p:nvSpPr>
        <p:spPr>
          <a:xfrm>
            <a:off x="641797" y="2133498"/>
            <a:ext cx="8152759" cy="707886"/>
          </a:xfrm>
          <a:prstGeom prst="rect">
            <a:avLst/>
          </a:prstGeom>
          <a:noFill/>
        </p:spPr>
        <p:txBody>
          <a:bodyPr wrap="square" rtlCol="0">
            <a:spAutoFit/>
          </a:bodyPr>
          <a:lstStyle/>
          <a:p>
            <a:pPr lvl="0" algn="ctr"/>
            <a:r>
              <a:rPr lang="en-GB" sz="2000" dirty="0" smtClean="0">
                <a:latin typeface="Calibri" panose="020F0502020204030204" pitchFamily="34" charset="0"/>
              </a:rPr>
              <a:t>Defining minimum infrastructure </a:t>
            </a:r>
            <a:r>
              <a:rPr lang="en-GB" sz="2000" dirty="0">
                <a:latin typeface="Calibri" panose="020F0502020204030204" pitchFamily="34" charset="0"/>
              </a:rPr>
              <a:t>components </a:t>
            </a:r>
            <a:r>
              <a:rPr lang="en-GB" sz="2000" dirty="0" smtClean="0">
                <a:latin typeface="Calibri" panose="020F0502020204030204" pitchFamily="34" charset="0"/>
              </a:rPr>
              <a:t>for RDM and making these visible, discoverable, and comparable.</a:t>
            </a:r>
            <a:endParaRPr lang="en-GB" sz="2000" dirty="0">
              <a:latin typeface="Calibri" panose="020F0502020204030204" pitchFamily="34" charset="0"/>
            </a:endParaRPr>
          </a:p>
        </p:txBody>
      </p:sp>
    </p:spTree>
    <p:extLst>
      <p:ext uri="{BB962C8B-B14F-4D97-AF65-F5344CB8AC3E}">
        <p14:creationId xmlns:p14="http://schemas.microsoft.com/office/powerpoint/2010/main" val="13688671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OPD - Linking You Filter </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5" name="Slide Number Placeholder 4"/>
          <p:cNvSpPr>
            <a:spLocks noGrp="1"/>
          </p:cNvSpPr>
          <p:nvPr>
            <p:ph type="sldNum" sz="quarter" idx="12"/>
          </p:nvPr>
        </p:nvSpPr>
        <p:spPr/>
        <p:txBody>
          <a:bodyPr/>
          <a:lstStyle/>
          <a:p>
            <a:fld id="{F0A55F06-C352-544E-8237-6F33909C7E7A}" type="slidenum">
              <a:rPr lang="en-GB" smtClean="0"/>
              <a:t>10</a:t>
            </a:fld>
            <a:endParaRPr lang="en-GB"/>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10" y="674119"/>
            <a:ext cx="8333245" cy="3612798"/>
          </a:xfrm>
          <a:prstGeom prst="rect">
            <a:avLst/>
          </a:prstGeom>
        </p:spPr>
      </p:pic>
    </p:spTree>
    <p:extLst>
      <p:ext uri="{BB962C8B-B14F-4D97-AF65-F5344CB8AC3E}">
        <p14:creationId xmlns:p14="http://schemas.microsoft.com/office/powerpoint/2010/main" val="32244595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Infrastructure delivery survey </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5" name="Slide Number Placeholder 4"/>
          <p:cNvSpPr>
            <a:spLocks noGrp="1"/>
          </p:cNvSpPr>
          <p:nvPr>
            <p:ph type="sldNum" sz="quarter" idx="12"/>
          </p:nvPr>
        </p:nvSpPr>
        <p:spPr/>
        <p:txBody>
          <a:bodyPr/>
          <a:lstStyle/>
          <a:p>
            <a:fld id="{F0A55F06-C352-544E-8237-6F33909C7E7A}" type="slidenum">
              <a:rPr lang="en-GB" smtClean="0"/>
              <a:t>11</a:t>
            </a:fld>
            <a:endParaRPr lang="en-GB"/>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683" y="627524"/>
            <a:ext cx="3988775" cy="3488109"/>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57458" y="967249"/>
            <a:ext cx="4270151" cy="3768563"/>
          </a:xfrm>
          <a:prstGeom prst="rect">
            <a:avLst/>
          </a:prstGeom>
        </p:spPr>
      </p:pic>
    </p:spTree>
    <p:extLst>
      <p:ext uri="{BB962C8B-B14F-4D97-AF65-F5344CB8AC3E}">
        <p14:creationId xmlns:p14="http://schemas.microsoft.com/office/powerpoint/2010/main" val="17986347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Benefits</a:t>
            </a:r>
            <a:endParaRPr lang="en-GB" dirty="0"/>
          </a:p>
        </p:txBody>
      </p:sp>
      <p:sp>
        <p:nvSpPr>
          <p:cNvPr id="3" name="Content Placeholder 2"/>
          <p:cNvSpPr>
            <a:spLocks noGrp="1"/>
          </p:cNvSpPr>
          <p:nvPr>
            <p:ph idx="1"/>
          </p:nvPr>
        </p:nvSpPr>
        <p:spPr>
          <a:xfrm>
            <a:off x="260252" y="824430"/>
            <a:ext cx="8676000" cy="4071570"/>
          </a:xfrm>
        </p:spPr>
        <p:txBody>
          <a:bodyPr>
            <a:normAutofit/>
          </a:bodyPr>
          <a:lstStyle/>
          <a:p>
            <a:pPr>
              <a:buFont typeface="Arial" panose="020B0604020202020204" pitchFamily="34" charset="0"/>
              <a:buChar char="•"/>
            </a:pPr>
            <a:r>
              <a:rPr lang="en-GB" dirty="0"/>
              <a:t>Easy to implement solution building upon existing </a:t>
            </a:r>
            <a:r>
              <a:rPr lang="en-GB" dirty="0" smtClean="0"/>
              <a:t>infrastructure</a:t>
            </a:r>
          </a:p>
          <a:p>
            <a:pPr>
              <a:buFont typeface="Arial" panose="020B0604020202020204" pitchFamily="34" charset="0"/>
              <a:buChar char="•"/>
            </a:pPr>
            <a:r>
              <a:rPr lang="en-GB" dirty="0" smtClean="0"/>
              <a:t>Starting point for comparing institutional approaches more effectively and consistently</a:t>
            </a:r>
          </a:p>
          <a:p>
            <a:pPr>
              <a:buFont typeface="Arial" panose="020B0604020202020204" pitchFamily="34" charset="0"/>
              <a:buChar char="•"/>
            </a:pPr>
            <a:r>
              <a:rPr lang="en-GB" dirty="0" smtClean="0"/>
              <a:t>Potential for profiles to be used more widely and for definition of new profiles</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12</a:t>
            </a:fld>
            <a:endParaRPr lang="en-GB"/>
          </a:p>
        </p:txBody>
      </p:sp>
    </p:spTree>
    <p:extLst>
      <p:ext uri="{BB962C8B-B14F-4D97-AF65-F5344CB8AC3E}">
        <p14:creationId xmlns:p14="http://schemas.microsoft.com/office/powerpoint/2010/main" val="12341302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Sustainability</a:t>
            </a:r>
            <a:endParaRPr lang="en-GB" dirty="0"/>
          </a:p>
        </p:txBody>
      </p:sp>
      <p:sp>
        <p:nvSpPr>
          <p:cNvPr id="3" name="Content Placeholder 2"/>
          <p:cNvSpPr>
            <a:spLocks noGrp="1"/>
          </p:cNvSpPr>
          <p:nvPr>
            <p:ph idx="1"/>
          </p:nvPr>
        </p:nvSpPr>
        <p:spPr/>
        <p:txBody>
          <a:bodyPr/>
          <a:lstStyle/>
          <a:p>
            <a:pPr lvl="1">
              <a:lnSpc>
                <a:spcPct val="200000"/>
              </a:lnSpc>
              <a:buFont typeface="Arial" panose="020B0604020202020204" pitchFamily="34" charset="0"/>
              <a:buChar char="•"/>
            </a:pPr>
            <a:r>
              <a:rPr lang="en-GB" dirty="0" smtClean="0">
                <a:latin typeface="Calibri" panose="020F0502020204030204" pitchFamily="34" charset="0"/>
              </a:rPr>
              <a:t>HEIs </a:t>
            </a:r>
            <a:r>
              <a:rPr lang="en-GB" dirty="0">
                <a:latin typeface="Calibri" panose="020F0502020204030204" pitchFamily="34" charset="0"/>
              </a:rPr>
              <a:t>can update and maintain profile locally</a:t>
            </a:r>
          </a:p>
          <a:p>
            <a:pPr lvl="1">
              <a:lnSpc>
                <a:spcPct val="200000"/>
              </a:lnSpc>
              <a:buFont typeface="Arial" panose="020B0604020202020204" pitchFamily="34" charset="0"/>
              <a:buChar char="•"/>
            </a:pPr>
            <a:r>
              <a:rPr lang="en-GB" dirty="0">
                <a:latin typeface="Calibri" panose="020F0502020204030204" pitchFamily="34" charset="0"/>
              </a:rPr>
              <a:t>Profiles made visible by </a:t>
            </a:r>
            <a:r>
              <a:rPr lang="en-GB" dirty="0" err="1">
                <a:latin typeface="Calibri" panose="020F0502020204030204" pitchFamily="34" charset="0"/>
              </a:rPr>
              <a:t>Equipment.data</a:t>
            </a:r>
            <a:r>
              <a:rPr lang="en-GB" dirty="0">
                <a:latin typeface="Calibri" panose="020F0502020204030204" pitchFamily="34" charset="0"/>
              </a:rPr>
              <a:t> </a:t>
            </a:r>
            <a:endParaRPr lang="en-GB" dirty="0" smtClean="0">
              <a:latin typeface="Calibri" panose="020F0502020204030204" pitchFamily="34" charset="0"/>
            </a:endParaRPr>
          </a:p>
          <a:p>
            <a:pPr lvl="1">
              <a:lnSpc>
                <a:spcPct val="200000"/>
              </a:lnSpc>
              <a:buFont typeface="Arial" panose="020B0604020202020204" pitchFamily="34" charset="0"/>
              <a:buChar char="•"/>
            </a:pPr>
            <a:r>
              <a:rPr lang="en-GB" dirty="0" smtClean="0">
                <a:latin typeface="Calibri" panose="020F0502020204030204" pitchFamily="34" charset="0"/>
              </a:rPr>
              <a:t>OPD and checker code freely available on </a:t>
            </a:r>
            <a:r>
              <a:rPr lang="en-GB" dirty="0" err="1" smtClean="0">
                <a:latin typeface="Calibri" panose="020F0502020204030204" pitchFamily="34" charset="0"/>
              </a:rPr>
              <a:t>Github</a:t>
            </a:r>
            <a:endParaRPr lang="en-GB" dirty="0">
              <a:latin typeface="Calibri" panose="020F0502020204030204" pitchFamily="34" charset="0"/>
            </a:endParaRPr>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13</a:t>
            </a:fld>
            <a:endParaRPr lang="en-GB"/>
          </a:p>
        </p:txBody>
      </p:sp>
    </p:spTree>
    <p:extLst>
      <p:ext uri="{BB962C8B-B14F-4D97-AF65-F5344CB8AC3E}">
        <p14:creationId xmlns:p14="http://schemas.microsoft.com/office/powerpoint/2010/main" val="2974396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Phase 3</a:t>
            </a:r>
            <a:endParaRPr lang="en-GB" dirty="0"/>
          </a:p>
        </p:txBody>
      </p:sp>
      <p:sp>
        <p:nvSpPr>
          <p:cNvPr id="3" name="Content Placeholder 2"/>
          <p:cNvSpPr>
            <a:spLocks noGrp="1"/>
          </p:cNvSpPr>
          <p:nvPr>
            <p:ph idx="1"/>
          </p:nvPr>
        </p:nvSpPr>
        <p:spPr/>
        <p:txBody>
          <a:bodyPr>
            <a:normAutofit/>
          </a:bodyPr>
          <a:lstStyle/>
          <a:p>
            <a:pPr lvl="1">
              <a:lnSpc>
                <a:spcPct val="100000"/>
              </a:lnSpc>
              <a:spcBef>
                <a:spcPts val="0"/>
              </a:spcBef>
              <a:spcAft>
                <a:spcPts val="1200"/>
              </a:spcAft>
            </a:pPr>
            <a:r>
              <a:rPr lang="en-GB" sz="2400" smtClean="0"/>
              <a:t>Investigate possible </a:t>
            </a:r>
            <a:r>
              <a:rPr lang="en-GB" sz="2400" dirty="0"/>
              <a:t>metrics for RDM service delivery and operations </a:t>
            </a:r>
            <a:r>
              <a:rPr lang="en-GB" sz="2400" dirty="0" smtClean="0"/>
              <a:t>to help HEIs develop better business cases and sustain investment</a:t>
            </a:r>
          </a:p>
          <a:p>
            <a:pPr lvl="1">
              <a:lnSpc>
                <a:spcPct val="100000"/>
              </a:lnSpc>
              <a:spcBef>
                <a:spcPts val="0"/>
              </a:spcBef>
              <a:spcAft>
                <a:spcPts val="1200"/>
              </a:spcAft>
            </a:pPr>
            <a:r>
              <a:rPr lang="en-GB" sz="2400" dirty="0" smtClean="0"/>
              <a:t>Further work to improve search function of Linking You terms by sub-profile (e.g., RDM)</a:t>
            </a:r>
          </a:p>
          <a:p>
            <a:pPr lvl="1">
              <a:lnSpc>
                <a:spcPct val="100000"/>
              </a:lnSpc>
              <a:spcBef>
                <a:spcPts val="0"/>
              </a:spcBef>
              <a:spcAft>
                <a:spcPts val="1200"/>
              </a:spcAft>
            </a:pPr>
            <a:r>
              <a:rPr lang="en-GB" sz="2400" dirty="0" smtClean="0"/>
              <a:t>Submit standard to CASRAI once UK chapter becomes active</a:t>
            </a:r>
            <a:endParaRPr lang="en-GB" sz="2400" dirty="0"/>
          </a:p>
          <a:p>
            <a:pPr lvl="1">
              <a:lnSpc>
                <a:spcPct val="100000"/>
              </a:lnSpc>
              <a:spcBef>
                <a:spcPts val="0"/>
              </a:spcBef>
              <a:spcAft>
                <a:spcPts val="1200"/>
              </a:spcAft>
            </a:pPr>
            <a:endParaRPr lang="en-GB" sz="2400" dirty="0"/>
          </a:p>
          <a:p>
            <a:pPr>
              <a:lnSpc>
                <a:spcPct val="100000"/>
              </a:lnSpc>
              <a:spcBef>
                <a:spcPts val="0"/>
              </a:spcBef>
              <a:spcAft>
                <a:spcPts val="1200"/>
              </a:spcAft>
            </a:pPr>
            <a:endParaRPr lang="en-GB" sz="2400"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14</a:t>
            </a:fld>
            <a:endParaRPr lang="en-GB"/>
          </a:p>
        </p:txBody>
      </p:sp>
    </p:spTree>
    <p:extLst>
      <p:ext uri="{BB962C8B-B14F-4D97-AF65-F5344CB8AC3E}">
        <p14:creationId xmlns:p14="http://schemas.microsoft.com/office/powerpoint/2010/main" val="387116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Contact</a:t>
            </a:r>
            <a:endParaRPr lang="en-GB" dirty="0"/>
          </a:p>
        </p:txBody>
      </p:sp>
      <p:sp>
        <p:nvSpPr>
          <p:cNvPr id="3" name="Content Placeholder 2"/>
          <p:cNvSpPr>
            <a:spLocks noGrp="1"/>
          </p:cNvSpPr>
          <p:nvPr>
            <p:ph idx="1"/>
          </p:nvPr>
        </p:nvSpPr>
        <p:spPr/>
        <p:txBody>
          <a:bodyPr/>
          <a:lstStyle/>
          <a:p>
            <a:pPr marL="0" indent="0" algn="ctr">
              <a:buNone/>
            </a:pPr>
            <a:r>
              <a:rPr lang="en-GB" dirty="0" smtClean="0">
                <a:solidFill>
                  <a:schemeClr val="tx1"/>
                </a:solidFill>
              </a:rPr>
              <a:t>Thanks – any questions?</a:t>
            </a:r>
          </a:p>
          <a:p>
            <a:pPr marL="0" indent="0" algn="ctr">
              <a:buNone/>
            </a:pPr>
            <a:endParaRPr lang="en-GB" dirty="0" smtClean="0"/>
          </a:p>
          <a:p>
            <a:pPr marL="0" indent="0" algn="ctr">
              <a:buNone/>
            </a:pPr>
            <a:r>
              <a:rPr lang="en-GB" dirty="0" smtClean="0"/>
              <a:t>joy.davidson@glasgow.ac.uk </a:t>
            </a:r>
          </a:p>
          <a:p>
            <a:pPr marL="0" indent="0" algn="ctr">
              <a:buNone/>
            </a:pPr>
            <a:r>
              <a:rPr lang="en-GB" dirty="0" smtClean="0"/>
              <a:t>@jd162a </a:t>
            </a:r>
          </a:p>
          <a:p>
            <a:pPr marL="0" indent="0" algn="ctr">
              <a:buNone/>
            </a:pPr>
            <a:r>
              <a:rPr lang="en-GB" dirty="0" smtClean="0"/>
              <a:t>www.dcc.ac.uk</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15</a:t>
            </a:fld>
            <a:endParaRPr lang="en-GB"/>
          </a:p>
        </p:txBody>
      </p:sp>
    </p:spTree>
    <p:extLst>
      <p:ext uri="{BB962C8B-B14F-4D97-AF65-F5344CB8AC3E}">
        <p14:creationId xmlns:p14="http://schemas.microsoft.com/office/powerpoint/2010/main" val="1730097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en-GB" dirty="0" smtClean="0"/>
              <a:t>Collaborators</a:t>
            </a:r>
            <a:endParaRPr lang="en-GB" dirty="0"/>
          </a:p>
        </p:txBody>
      </p:sp>
      <p:sp>
        <p:nvSpPr>
          <p:cNvPr id="17" name="Content Placeholder 16"/>
          <p:cNvSpPr>
            <a:spLocks noGrp="1"/>
          </p:cNvSpPr>
          <p:nvPr>
            <p:ph idx="1"/>
          </p:nvPr>
        </p:nvSpPr>
        <p:spPr>
          <a:xfrm>
            <a:off x="180211" y="1116000"/>
            <a:ext cx="8676000" cy="3870000"/>
          </a:xfrm>
        </p:spPr>
        <p:txBody>
          <a:bodyPr>
            <a:normAutofit/>
          </a:bodyPr>
          <a:lstStyle/>
          <a:p>
            <a:pPr marL="0" indent="0">
              <a:buNone/>
            </a:pPr>
            <a:endParaRPr lang="en-GB" dirty="0" smtClean="0"/>
          </a:p>
          <a:p>
            <a:pPr marL="0" indent="0">
              <a:buNone/>
            </a:pPr>
            <a:endParaRPr lang="en-GB" dirty="0" smtClean="0"/>
          </a:p>
        </p:txBody>
      </p:sp>
      <p:sp>
        <p:nvSpPr>
          <p:cNvPr id="4" name="Date Placeholder 3"/>
          <p:cNvSpPr>
            <a:spLocks noGrp="1"/>
          </p:cNvSpPr>
          <p:nvPr>
            <p:ph type="dt" sz="half" idx="10"/>
          </p:nvPr>
        </p:nvSpPr>
        <p:spPr/>
        <p:txBody>
          <a:bodyPr/>
          <a:lstStyle/>
          <a:p>
            <a:fld id="{8D48802D-4CC2-754B-AAD6-25A40E970DAD}"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2</a:t>
            </a:fld>
            <a:endParaRPr lang="en-GB"/>
          </a:p>
        </p:txBody>
      </p:sp>
      <p:pic>
        <p:nvPicPr>
          <p:cNvPr id="10" name="Picture 5" descr="DCC_logo.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4331" y="948143"/>
            <a:ext cx="3018603" cy="628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Equipment.Data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8599" y="987874"/>
            <a:ext cx="3559177" cy="5036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2743" y="2247845"/>
            <a:ext cx="2857500" cy="714375"/>
          </a:xfrm>
          <a:prstGeom prst="rect">
            <a:avLst/>
          </a:prstGeom>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932315" y="2139529"/>
            <a:ext cx="2360462" cy="679813"/>
          </a:xfrm>
          <a:prstGeom prst="rect">
            <a:avLst/>
          </a:prstGeom>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09626" y="2282300"/>
            <a:ext cx="1949049" cy="607378"/>
          </a:xfrm>
          <a:prstGeom prst="rect">
            <a:avLst/>
          </a:prstGeom>
        </p:spPr>
      </p:pic>
      <p:sp>
        <p:nvSpPr>
          <p:cNvPr id="2" name="AutoShape 2" descr="Home"/>
          <p:cNvSpPr>
            <a:spLocks noChangeAspect="1" noChangeArrowheads="1"/>
          </p:cNvSpPr>
          <p:nvPr/>
        </p:nvSpPr>
        <p:spPr bwMode="auto">
          <a:xfrm>
            <a:off x="63500" y="-136525"/>
            <a:ext cx="1695450" cy="16954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8950" y="3526704"/>
            <a:ext cx="2180384" cy="448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09243" y="3254874"/>
            <a:ext cx="17145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76437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Phase 1 March-July</a:t>
            </a:r>
            <a:endParaRPr lang="en-GB" dirty="0"/>
          </a:p>
        </p:txBody>
      </p:sp>
      <p:sp>
        <p:nvSpPr>
          <p:cNvPr id="3" name="Content Placeholder 2"/>
          <p:cNvSpPr>
            <a:spLocks noGrp="1"/>
          </p:cNvSpPr>
          <p:nvPr>
            <p:ph idx="1"/>
          </p:nvPr>
        </p:nvSpPr>
        <p:spPr>
          <a:xfrm>
            <a:off x="234000" y="706440"/>
            <a:ext cx="8676000" cy="3870000"/>
          </a:xfrm>
        </p:spPr>
        <p:txBody>
          <a:bodyPr>
            <a:normAutofit/>
          </a:bodyPr>
          <a:lstStyle/>
          <a:p>
            <a:pPr lvl="1">
              <a:buFont typeface="Arial" panose="020B0604020202020204" pitchFamily="34" charset="0"/>
              <a:buChar char="•"/>
            </a:pPr>
            <a:r>
              <a:rPr lang="en-GB" sz="2400" dirty="0"/>
              <a:t>Mapped infrastructure components to EPSRC requirements </a:t>
            </a:r>
          </a:p>
          <a:p>
            <a:pPr lvl="1">
              <a:buFont typeface="Arial" panose="020B0604020202020204" pitchFamily="34" charset="0"/>
              <a:buChar char="•"/>
            </a:pPr>
            <a:r>
              <a:rPr lang="en-GB" sz="2400" dirty="0"/>
              <a:t>Recommended new </a:t>
            </a:r>
            <a:r>
              <a:rPr lang="en-GB" sz="2400" dirty="0" err="1"/>
              <a:t>LinkingYou</a:t>
            </a:r>
            <a:r>
              <a:rPr lang="en-GB" sz="2400" dirty="0"/>
              <a:t> terms</a:t>
            </a:r>
          </a:p>
          <a:p>
            <a:pPr lvl="1">
              <a:buFont typeface="Arial" panose="020B0604020202020204" pitchFamily="34" charset="0"/>
              <a:buChar char="•"/>
            </a:pPr>
            <a:r>
              <a:rPr lang="en-GB" sz="2400" dirty="0"/>
              <a:t>Workshop to share draft components </a:t>
            </a:r>
          </a:p>
          <a:p>
            <a:pPr lvl="1">
              <a:buFont typeface="Arial" panose="020B0604020202020204" pitchFamily="34" charset="0"/>
              <a:buChar char="•"/>
            </a:pPr>
            <a:r>
              <a:rPr lang="en-GB" sz="2400" dirty="0"/>
              <a:t>Period of public consultation</a:t>
            </a:r>
          </a:p>
          <a:p>
            <a:pPr lvl="1">
              <a:buFont typeface="Arial" panose="020B0604020202020204" pitchFamily="34" charset="0"/>
              <a:buChar char="•"/>
            </a:pPr>
            <a:r>
              <a:rPr lang="en-GB" sz="2400" dirty="0"/>
              <a:t>Tested with 3 HEIs</a:t>
            </a:r>
          </a:p>
          <a:p>
            <a:pPr lvl="1">
              <a:buFont typeface="Arial" panose="020B0604020202020204" pitchFamily="34" charset="0"/>
              <a:buChar char="•"/>
            </a:pPr>
            <a:r>
              <a:rPr lang="en-GB" sz="2400" dirty="0"/>
              <a:t>Guidance for other HEIs wishing to develop profile</a:t>
            </a:r>
          </a:p>
          <a:p>
            <a:pPr lvl="1">
              <a:buFont typeface="Arial" panose="020B0604020202020204" pitchFamily="34" charset="0"/>
              <a:buChar char="•"/>
            </a:pPr>
            <a:endParaRPr lang="en-GB" sz="2400" dirty="0" smtClean="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3</a:t>
            </a:fld>
            <a:endParaRPr lang="en-GB"/>
          </a:p>
        </p:txBody>
      </p:sp>
    </p:spTree>
    <p:extLst>
      <p:ext uri="{BB962C8B-B14F-4D97-AF65-F5344CB8AC3E}">
        <p14:creationId xmlns:p14="http://schemas.microsoft.com/office/powerpoint/2010/main" val="1000873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Phase 2 September- December</a:t>
            </a:r>
            <a:endParaRPr lang="en-GB" dirty="0"/>
          </a:p>
        </p:txBody>
      </p:sp>
      <p:sp>
        <p:nvSpPr>
          <p:cNvPr id="3" name="Content Placeholder 2"/>
          <p:cNvSpPr>
            <a:spLocks noGrp="1"/>
          </p:cNvSpPr>
          <p:nvPr>
            <p:ph idx="1"/>
          </p:nvPr>
        </p:nvSpPr>
        <p:spPr>
          <a:xfrm>
            <a:off x="234000" y="799883"/>
            <a:ext cx="8676000" cy="3870000"/>
          </a:xfrm>
        </p:spPr>
        <p:txBody>
          <a:bodyPr>
            <a:normAutofit lnSpcReduction="10000"/>
          </a:bodyPr>
          <a:lstStyle/>
          <a:p>
            <a:pPr lvl="1">
              <a:buFont typeface="Arial" panose="020B0604020202020204" pitchFamily="34" charset="0"/>
              <a:buChar char="•"/>
            </a:pPr>
            <a:r>
              <a:rPr lang="en-GB" sz="2400" dirty="0"/>
              <a:t>Refined basic RDM profile in light of </a:t>
            </a:r>
            <a:r>
              <a:rPr lang="en-GB" sz="2400" dirty="0" err="1"/>
              <a:t>Jisc</a:t>
            </a:r>
            <a:r>
              <a:rPr lang="en-GB" sz="2400" dirty="0"/>
              <a:t> R@R shared services RDM infrastructure model</a:t>
            </a:r>
          </a:p>
          <a:p>
            <a:pPr lvl="1">
              <a:buFont typeface="Arial" panose="020B0604020202020204" pitchFamily="34" charset="0"/>
              <a:buChar char="•"/>
            </a:pPr>
            <a:r>
              <a:rPr lang="en-GB" sz="2400" dirty="0" smtClean="0"/>
              <a:t>Developed a set of questions to help HEIs to flesh out their profile to understand how they are delivering infrastructure and services </a:t>
            </a:r>
          </a:p>
          <a:p>
            <a:pPr lvl="1">
              <a:buFont typeface="Arial" panose="020B0604020202020204" pitchFamily="34" charset="0"/>
              <a:buChar char="•"/>
            </a:pPr>
            <a:r>
              <a:rPr lang="en-GB" sz="2400" dirty="0" smtClean="0"/>
              <a:t>Worked </a:t>
            </a:r>
            <a:r>
              <a:rPr lang="en-GB" sz="2400" dirty="0"/>
              <a:t>with DCC to discuss how the basic profile might feed into sectoral analysis work </a:t>
            </a:r>
            <a:endParaRPr lang="en-GB" sz="2400" dirty="0" smtClean="0"/>
          </a:p>
          <a:p>
            <a:pPr lvl="1">
              <a:buFont typeface="Arial" panose="020B0604020202020204" pitchFamily="34" charset="0"/>
              <a:buChar char="•"/>
            </a:pPr>
            <a:r>
              <a:rPr lang="en-GB" sz="2400" dirty="0" smtClean="0"/>
              <a:t>Discussions with </a:t>
            </a:r>
            <a:r>
              <a:rPr lang="en-GB" sz="2400" dirty="0" err="1" smtClean="0"/>
              <a:t>Jisc</a:t>
            </a:r>
            <a:r>
              <a:rPr lang="en-GB" sz="2400" dirty="0" smtClean="0"/>
              <a:t> around R@R business case and costing work</a:t>
            </a:r>
          </a:p>
          <a:p>
            <a:pPr lvl="1">
              <a:buFont typeface="Arial" panose="020B0604020202020204" pitchFamily="34" charset="0"/>
              <a:buChar char="•"/>
            </a:pPr>
            <a:r>
              <a:rPr lang="en-GB" sz="2400" dirty="0" smtClean="0"/>
              <a:t>Discussions with CASRAI about proposing basic RDM profile as a standard</a:t>
            </a:r>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4</a:t>
            </a:fld>
            <a:endParaRPr lang="en-GB"/>
          </a:p>
        </p:txBody>
      </p:sp>
    </p:spTree>
    <p:extLst>
      <p:ext uri="{BB962C8B-B14F-4D97-AF65-F5344CB8AC3E}">
        <p14:creationId xmlns:p14="http://schemas.microsoft.com/office/powerpoint/2010/main" val="362240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Basic RDM Infrastructure Profile Components </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5</a:t>
            </a:fld>
            <a:endParaRPr lang="en-GB"/>
          </a:p>
        </p:txBody>
      </p:sp>
      <p:sp>
        <p:nvSpPr>
          <p:cNvPr id="10" name="Rectangle 9"/>
          <p:cNvSpPr/>
          <p:nvPr/>
        </p:nvSpPr>
        <p:spPr>
          <a:xfrm>
            <a:off x="517270" y="755118"/>
            <a:ext cx="7899215" cy="3570208"/>
          </a:xfrm>
          <a:prstGeom prst="rect">
            <a:avLst/>
          </a:prstGeom>
        </p:spPr>
        <p:txBody>
          <a:bodyPr wrap="square">
            <a:spAutoFit/>
          </a:bodyPr>
          <a:lstStyle/>
          <a:p>
            <a:pPr marL="285750" lvl="0" indent="-285750">
              <a:spcAft>
                <a:spcPts val="600"/>
              </a:spcAft>
              <a:buFont typeface="Arial" panose="020B0604020202020204" pitchFamily="34" charset="0"/>
              <a:buChar char="•"/>
            </a:pPr>
            <a:r>
              <a:rPr lang="en-GB" sz="1600" dirty="0"/>
              <a:t>Means of raising staff awareness of funders’ research data requirements </a:t>
            </a:r>
          </a:p>
          <a:p>
            <a:pPr marL="285750" lvl="0" indent="-285750">
              <a:spcAft>
                <a:spcPts val="600"/>
              </a:spcAft>
              <a:buFont typeface="Arial" panose="020B0604020202020204" pitchFamily="34" charset="0"/>
              <a:buChar char="•"/>
            </a:pPr>
            <a:r>
              <a:rPr lang="en-GB" sz="1600" dirty="0"/>
              <a:t>Research data policy</a:t>
            </a:r>
          </a:p>
          <a:p>
            <a:pPr marL="285750" lvl="0" indent="-285750">
              <a:spcAft>
                <a:spcPts val="600"/>
              </a:spcAft>
              <a:buFont typeface="Arial" panose="020B0604020202020204" pitchFamily="34" charset="0"/>
              <a:buChar char="•"/>
            </a:pPr>
            <a:r>
              <a:rPr lang="en-GB" sz="1600" dirty="0"/>
              <a:t>Strategy or implementation plan for research data services</a:t>
            </a:r>
          </a:p>
          <a:p>
            <a:pPr marL="285750" lvl="0" indent="-285750">
              <a:spcAft>
                <a:spcPts val="600"/>
              </a:spcAft>
              <a:buFont typeface="Arial" panose="020B0604020202020204" pitchFamily="34" charset="0"/>
              <a:buChar char="•"/>
            </a:pPr>
            <a:r>
              <a:rPr lang="en-GB" sz="1600" dirty="0"/>
              <a:t>RDM advice and support services </a:t>
            </a:r>
          </a:p>
          <a:p>
            <a:pPr marL="285750" lvl="0" indent="-285750">
              <a:spcAft>
                <a:spcPts val="600"/>
              </a:spcAft>
              <a:buFont typeface="Arial" panose="020B0604020202020204" pitchFamily="34" charset="0"/>
              <a:buChar char="•"/>
            </a:pPr>
            <a:r>
              <a:rPr lang="en-GB" sz="1600" dirty="0"/>
              <a:t>Active data storage</a:t>
            </a:r>
          </a:p>
          <a:p>
            <a:pPr marL="285750" lvl="0" indent="-285750">
              <a:spcAft>
                <a:spcPts val="600"/>
              </a:spcAft>
              <a:buFont typeface="Arial" panose="020B0604020202020204" pitchFamily="34" charset="0"/>
              <a:buChar char="•"/>
            </a:pPr>
            <a:r>
              <a:rPr lang="en-GB" sz="1600" dirty="0"/>
              <a:t>Persistent identification for datasets</a:t>
            </a:r>
          </a:p>
          <a:p>
            <a:pPr marL="285750" lvl="0" indent="-285750">
              <a:spcAft>
                <a:spcPts val="600"/>
              </a:spcAft>
              <a:buFont typeface="Arial" panose="020B0604020202020204" pitchFamily="34" charset="0"/>
              <a:buChar char="•"/>
            </a:pPr>
            <a:r>
              <a:rPr lang="en-GB" sz="1600" dirty="0"/>
              <a:t>Data register or catalogue</a:t>
            </a:r>
          </a:p>
          <a:p>
            <a:pPr marL="285750" lvl="0" indent="-285750">
              <a:spcAft>
                <a:spcPts val="600"/>
              </a:spcAft>
              <a:buFont typeface="Arial" panose="020B0604020202020204" pitchFamily="34" charset="0"/>
              <a:buChar char="•"/>
            </a:pPr>
            <a:r>
              <a:rPr lang="en-GB" sz="1600" dirty="0"/>
              <a:t>Data access procedures</a:t>
            </a:r>
          </a:p>
          <a:p>
            <a:pPr marL="285750" lvl="0" indent="-285750">
              <a:spcAft>
                <a:spcPts val="600"/>
              </a:spcAft>
              <a:buFont typeface="Arial" panose="020B0604020202020204" pitchFamily="34" charset="0"/>
              <a:buChar char="•"/>
            </a:pPr>
            <a:r>
              <a:rPr lang="en-GB" sz="1600" dirty="0"/>
              <a:t>Secure data access </a:t>
            </a:r>
          </a:p>
          <a:p>
            <a:pPr marL="285750" lvl="0" indent="-285750">
              <a:spcAft>
                <a:spcPts val="600"/>
              </a:spcAft>
              <a:buFont typeface="Arial" panose="020B0604020202020204" pitchFamily="34" charset="0"/>
              <a:buChar char="•"/>
            </a:pPr>
            <a:r>
              <a:rPr lang="en-GB" sz="1600" dirty="0"/>
              <a:t>Institutional publications repository (if it includes research data or metadata)</a:t>
            </a:r>
          </a:p>
          <a:p>
            <a:pPr marL="285750" lvl="0" indent="-285750">
              <a:spcAft>
                <a:spcPts val="600"/>
              </a:spcAft>
              <a:buFont typeface="Arial" panose="020B0604020202020204" pitchFamily="34" charset="0"/>
              <a:buChar char="•"/>
            </a:pPr>
            <a:r>
              <a:rPr lang="en-GB" sz="1600" dirty="0"/>
              <a:t>Data repository for longer term access and preservation </a:t>
            </a:r>
          </a:p>
        </p:txBody>
      </p:sp>
    </p:spTree>
    <p:extLst>
      <p:ext uri="{BB962C8B-B14F-4D97-AF65-F5344CB8AC3E}">
        <p14:creationId xmlns:p14="http://schemas.microsoft.com/office/powerpoint/2010/main" val="8911719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New Linking You Terms</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6</a:t>
            </a:fld>
            <a:endParaRPr lang="en-GB"/>
          </a:p>
        </p:txBody>
      </p:sp>
      <p:sp>
        <p:nvSpPr>
          <p:cNvPr id="9" name="Rectangle 8"/>
          <p:cNvSpPr/>
          <p:nvPr/>
        </p:nvSpPr>
        <p:spPr>
          <a:xfrm>
            <a:off x="724176" y="893616"/>
            <a:ext cx="7171701" cy="3570208"/>
          </a:xfrm>
          <a:prstGeom prst="rect">
            <a:avLst/>
          </a:prstGeom>
        </p:spPr>
        <p:txBody>
          <a:bodyPr wrap="square">
            <a:spAutoFit/>
          </a:bodyPr>
          <a:lstStyle/>
          <a:p>
            <a:pPr marL="285750" indent="-285750">
              <a:spcAft>
                <a:spcPts val="600"/>
              </a:spcAft>
              <a:buFont typeface="Arial" panose="020B0604020202020204" pitchFamily="34" charset="0"/>
              <a:buChar char="•"/>
            </a:pPr>
            <a:r>
              <a:rPr lang="en-GB" sz="1600" dirty="0" err="1"/>
              <a:t>lyou:research-funders-policies</a:t>
            </a:r>
            <a:r>
              <a:rPr lang="en-GB" sz="1600" dirty="0"/>
              <a:t>&lt;URL&gt;</a:t>
            </a:r>
          </a:p>
          <a:p>
            <a:pPr marL="285750" indent="-285750">
              <a:spcAft>
                <a:spcPts val="600"/>
              </a:spcAft>
              <a:buFont typeface="Arial" panose="020B0604020202020204" pitchFamily="34" charset="0"/>
              <a:buChar char="•"/>
            </a:pPr>
            <a:r>
              <a:rPr lang="en-GB" sz="1600" dirty="0" err="1"/>
              <a:t>lyou:research-data-policy</a:t>
            </a:r>
            <a:r>
              <a:rPr lang="en-GB" sz="1600" dirty="0"/>
              <a:t>&lt;URL&gt;</a:t>
            </a:r>
          </a:p>
          <a:p>
            <a:pPr marL="285750" indent="-285750">
              <a:spcAft>
                <a:spcPts val="600"/>
              </a:spcAft>
              <a:buFont typeface="Arial" panose="020B0604020202020204" pitchFamily="34" charset="0"/>
              <a:buChar char="•"/>
            </a:pPr>
            <a:r>
              <a:rPr lang="en-GB" sz="1600" dirty="0" err="1"/>
              <a:t>lyou:about-strategy</a:t>
            </a:r>
            <a:r>
              <a:rPr lang="en-GB" sz="1600" dirty="0"/>
              <a:t>&lt;URL&gt;</a:t>
            </a:r>
          </a:p>
          <a:p>
            <a:pPr marL="285750" indent="-285750">
              <a:spcAft>
                <a:spcPts val="600"/>
              </a:spcAft>
              <a:buFont typeface="Arial" panose="020B0604020202020204" pitchFamily="34" charset="0"/>
              <a:buChar char="•"/>
            </a:pPr>
            <a:r>
              <a:rPr lang="en-GB" sz="1600" dirty="0" err="1"/>
              <a:t>lyou:research-data-management-planning</a:t>
            </a:r>
            <a:r>
              <a:rPr lang="en-GB" sz="1600" dirty="0"/>
              <a:t>&lt;URL&gt;</a:t>
            </a:r>
          </a:p>
          <a:p>
            <a:pPr marL="285750" indent="-285750">
              <a:spcAft>
                <a:spcPts val="600"/>
              </a:spcAft>
              <a:buFont typeface="Arial" panose="020B0604020202020204" pitchFamily="34" charset="0"/>
              <a:buChar char="•"/>
            </a:pPr>
            <a:r>
              <a:rPr lang="en-GB" sz="1600" dirty="0" err="1"/>
              <a:t>lyou:research-data-active-storage</a:t>
            </a:r>
            <a:r>
              <a:rPr lang="en-GB" sz="1600" dirty="0"/>
              <a:t> &lt;URL&gt;</a:t>
            </a:r>
          </a:p>
          <a:p>
            <a:pPr marL="285750" indent="-285750">
              <a:spcAft>
                <a:spcPts val="600"/>
              </a:spcAft>
              <a:buFont typeface="Arial" panose="020B0604020202020204" pitchFamily="34" charset="0"/>
              <a:buChar char="•"/>
            </a:pPr>
            <a:r>
              <a:rPr lang="en-GB" sz="1600" dirty="0" err="1"/>
              <a:t>lyou:research-data-catalogue</a:t>
            </a:r>
            <a:r>
              <a:rPr lang="en-GB" sz="1600" dirty="0"/>
              <a:t> &lt;URL&gt;</a:t>
            </a:r>
          </a:p>
          <a:p>
            <a:pPr marL="285750" indent="-285750">
              <a:spcAft>
                <a:spcPts val="600"/>
              </a:spcAft>
              <a:buFont typeface="Arial" panose="020B0604020202020204" pitchFamily="34" charset="0"/>
              <a:buChar char="•"/>
            </a:pPr>
            <a:r>
              <a:rPr lang="en-GB" sz="1600" dirty="0" err="1"/>
              <a:t>lyou:research-data-item-identifier-scheme-homepage</a:t>
            </a:r>
            <a:r>
              <a:rPr lang="en-GB" sz="1600" dirty="0"/>
              <a:t>&lt;URL&gt;</a:t>
            </a:r>
          </a:p>
          <a:p>
            <a:pPr marL="285750" indent="-285750">
              <a:spcAft>
                <a:spcPts val="600"/>
              </a:spcAft>
              <a:buFont typeface="Arial" panose="020B0604020202020204" pitchFamily="34" charset="0"/>
              <a:buChar char="•"/>
            </a:pPr>
            <a:r>
              <a:rPr lang="en-GB" sz="1600" dirty="0" err="1"/>
              <a:t>lyou:research-data-access</a:t>
            </a:r>
            <a:r>
              <a:rPr lang="en-GB" sz="1600" dirty="0"/>
              <a:t>&lt;URL&gt;</a:t>
            </a:r>
          </a:p>
          <a:p>
            <a:pPr marL="285750" indent="-285750">
              <a:spcAft>
                <a:spcPts val="600"/>
              </a:spcAft>
              <a:buFont typeface="Arial" panose="020B0604020202020204" pitchFamily="34" charset="0"/>
              <a:buChar char="•"/>
            </a:pPr>
            <a:r>
              <a:rPr lang="en-GB" sz="1600" dirty="0" err="1"/>
              <a:t>lyou:research-data-secure-access</a:t>
            </a:r>
            <a:r>
              <a:rPr lang="en-GB" sz="1600" dirty="0"/>
              <a:t>&lt;URL&gt;</a:t>
            </a:r>
          </a:p>
          <a:p>
            <a:pPr marL="285750" indent="-285750">
              <a:spcAft>
                <a:spcPts val="600"/>
              </a:spcAft>
              <a:buFont typeface="Arial" panose="020B0604020202020204" pitchFamily="34" charset="0"/>
              <a:buChar char="•"/>
            </a:pPr>
            <a:r>
              <a:rPr lang="en-GB" sz="1600" dirty="0" err="1"/>
              <a:t>lyou:research-publications-repository</a:t>
            </a:r>
            <a:r>
              <a:rPr lang="en-GB" sz="1600" dirty="0"/>
              <a:t>&lt;URL&gt;</a:t>
            </a:r>
          </a:p>
          <a:p>
            <a:pPr marL="285750" indent="-285750">
              <a:spcAft>
                <a:spcPts val="600"/>
              </a:spcAft>
              <a:buFont typeface="Arial" panose="020B0604020202020204" pitchFamily="34" charset="0"/>
              <a:buChar char="•"/>
            </a:pPr>
            <a:r>
              <a:rPr lang="en-GB" sz="1600" dirty="0" err="1"/>
              <a:t>lyou:research-data-repository-long</a:t>
            </a:r>
            <a:r>
              <a:rPr lang="en-GB" sz="1600" dirty="0"/>
              <a:t> term&lt;URL&gt;</a:t>
            </a:r>
          </a:p>
        </p:txBody>
      </p:sp>
    </p:spTree>
    <p:extLst>
      <p:ext uri="{BB962C8B-B14F-4D97-AF65-F5344CB8AC3E}">
        <p14:creationId xmlns:p14="http://schemas.microsoft.com/office/powerpoint/2010/main" val="12477694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Guides for HEIs</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5" name="Slide Number Placeholder 4"/>
          <p:cNvSpPr>
            <a:spLocks noGrp="1"/>
          </p:cNvSpPr>
          <p:nvPr>
            <p:ph type="sldNum" sz="quarter" idx="12"/>
          </p:nvPr>
        </p:nvSpPr>
        <p:spPr/>
        <p:txBody>
          <a:bodyPr/>
          <a:lstStyle/>
          <a:p>
            <a:fld id="{F0A55F06-C352-544E-8237-6F33909C7E7A}" type="slidenum">
              <a:rPr lang="en-GB" smtClean="0"/>
              <a:t>7</a:t>
            </a:fld>
            <a:endParaRPr lang="en-GB"/>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4166" y="615799"/>
            <a:ext cx="3390622" cy="4068747"/>
          </a:xfrm>
          <a:prstGeom prst="rect">
            <a:avLst/>
          </a:prstGeom>
          <a:ln>
            <a:solidFill>
              <a:schemeClr val="tx1"/>
            </a:solidFill>
          </a:ln>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05606" y="631207"/>
            <a:ext cx="2910060" cy="4037930"/>
          </a:xfrm>
          <a:prstGeom prst="rect">
            <a:avLst/>
          </a:prstGeom>
          <a:ln>
            <a:solidFill>
              <a:schemeClr val="tx1"/>
            </a:solidFill>
          </a:ln>
        </p:spPr>
      </p:pic>
      <p:sp>
        <p:nvSpPr>
          <p:cNvPr id="8" name="Rectangle 7"/>
          <p:cNvSpPr/>
          <p:nvPr/>
        </p:nvSpPr>
        <p:spPr>
          <a:xfrm>
            <a:off x="5243094" y="4647929"/>
            <a:ext cx="2087431" cy="246221"/>
          </a:xfrm>
          <a:prstGeom prst="rect">
            <a:avLst/>
          </a:prstGeom>
        </p:spPr>
        <p:txBody>
          <a:bodyPr wrap="none">
            <a:spAutoFit/>
          </a:bodyPr>
          <a:lstStyle/>
          <a:p>
            <a:r>
              <a:rPr lang="en-GB" sz="1000" dirty="0">
                <a:hlinkClick r:id="rId5"/>
              </a:rPr>
              <a:t>http://</a:t>
            </a:r>
            <a:r>
              <a:rPr lang="en-GB" sz="1000" dirty="0" err="1" smtClean="0">
                <a:hlinkClick r:id="rId5"/>
              </a:rPr>
              <a:t>equipment.data.ac.uk</a:t>
            </a:r>
            <a:r>
              <a:rPr lang="en-GB" sz="1000" dirty="0" smtClean="0">
                <a:hlinkClick r:id="rId5"/>
              </a:rPr>
              <a:t>/guides</a:t>
            </a:r>
            <a:r>
              <a:rPr lang="en-GB" sz="1000" dirty="0" smtClean="0"/>
              <a:t> </a:t>
            </a:r>
            <a:endParaRPr lang="en-GB" sz="1000" dirty="0"/>
          </a:p>
        </p:txBody>
      </p:sp>
      <p:sp>
        <p:nvSpPr>
          <p:cNvPr id="9" name="Rectangle 8"/>
          <p:cNvSpPr/>
          <p:nvPr/>
        </p:nvSpPr>
        <p:spPr>
          <a:xfrm>
            <a:off x="1014070" y="4647930"/>
            <a:ext cx="2502608" cy="246221"/>
          </a:xfrm>
          <a:prstGeom prst="rect">
            <a:avLst/>
          </a:prstGeom>
        </p:spPr>
        <p:txBody>
          <a:bodyPr wrap="none">
            <a:spAutoFit/>
          </a:bodyPr>
          <a:lstStyle/>
          <a:p>
            <a:r>
              <a:rPr lang="en-GB" sz="1000" dirty="0">
                <a:hlinkClick r:id="rId6"/>
              </a:rPr>
              <a:t>http://</a:t>
            </a:r>
            <a:r>
              <a:rPr lang="en-GB" sz="1000" dirty="0" err="1" smtClean="0">
                <a:hlinkClick r:id="rId6"/>
              </a:rPr>
              <a:t>www.dcc.ac.uk</a:t>
            </a:r>
            <a:r>
              <a:rPr lang="en-GB" sz="1000" dirty="0" smtClean="0">
                <a:hlinkClick r:id="rId6"/>
              </a:rPr>
              <a:t>/projects/</a:t>
            </a:r>
            <a:r>
              <a:rPr lang="en-GB" sz="1000" dirty="0" err="1" smtClean="0">
                <a:hlinkClick r:id="rId6"/>
              </a:rPr>
              <a:t>opd</a:t>
            </a:r>
            <a:r>
              <a:rPr lang="en-GB" sz="1000" dirty="0" smtClean="0">
                <a:hlinkClick r:id="rId6"/>
              </a:rPr>
              <a:t>-for-</a:t>
            </a:r>
            <a:r>
              <a:rPr lang="en-GB" sz="1000" dirty="0" err="1" smtClean="0">
                <a:hlinkClick r:id="rId6"/>
              </a:rPr>
              <a:t>rdm</a:t>
            </a:r>
            <a:r>
              <a:rPr lang="en-GB" sz="1000" dirty="0" smtClean="0"/>
              <a:t> </a:t>
            </a:r>
            <a:endParaRPr lang="en-GB" sz="1000" dirty="0"/>
          </a:p>
        </p:txBody>
      </p:sp>
    </p:spTree>
    <p:extLst>
      <p:ext uri="{BB962C8B-B14F-4D97-AF65-F5344CB8AC3E}">
        <p14:creationId xmlns:p14="http://schemas.microsoft.com/office/powerpoint/2010/main" val="11341451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RDM profile worksheet with Linking You terms </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6" name="Slide Number Placeholder 5"/>
          <p:cNvSpPr>
            <a:spLocks noGrp="1"/>
          </p:cNvSpPr>
          <p:nvPr>
            <p:ph type="sldNum" sz="quarter" idx="12"/>
          </p:nvPr>
        </p:nvSpPr>
        <p:spPr/>
        <p:txBody>
          <a:bodyPr/>
          <a:lstStyle/>
          <a:p>
            <a:fld id="{F0A55F06-C352-544E-8237-6F33909C7E7A}" type="slidenum">
              <a:rPr lang="en-GB" smtClean="0"/>
              <a:t>8</a:t>
            </a:fld>
            <a:endParaRPr lang="en-GB"/>
          </a:p>
        </p:txBody>
      </p:sp>
      <p:graphicFrame>
        <p:nvGraphicFramePr>
          <p:cNvPr id="5" name="Table 4"/>
          <p:cNvGraphicFramePr>
            <a:graphicFrameLocks noGrp="1"/>
          </p:cNvGraphicFramePr>
          <p:nvPr>
            <p:extLst>
              <p:ext uri="{D42A27DB-BD31-4B8C-83A1-F6EECF244321}">
                <p14:modId xmlns:p14="http://schemas.microsoft.com/office/powerpoint/2010/main" val="2866365205"/>
              </p:ext>
            </p:extLst>
          </p:nvPr>
        </p:nvGraphicFramePr>
        <p:xfrm>
          <a:off x="954000" y="666508"/>
          <a:ext cx="6803025" cy="3870323"/>
        </p:xfrm>
        <a:graphic>
          <a:graphicData uri="http://schemas.openxmlformats.org/drawingml/2006/table">
            <a:tbl>
              <a:tblPr firstRow="1" firstCol="1" bandRow="1"/>
              <a:tblGrid>
                <a:gridCol w="1826849"/>
                <a:gridCol w="2582741"/>
                <a:gridCol w="2393435"/>
              </a:tblGrid>
              <a:tr h="129372">
                <a:tc gridSpan="3">
                  <a:txBody>
                    <a:bodyPr/>
                    <a:lstStyle/>
                    <a:p>
                      <a:pPr>
                        <a:lnSpc>
                          <a:spcPct val="115000"/>
                        </a:lnSpc>
                        <a:spcAft>
                          <a:spcPts val="0"/>
                        </a:spcAft>
                      </a:pPr>
                      <a:r>
                        <a:rPr lang="en-GB" sz="700" b="1" dirty="0">
                          <a:effectLst/>
                          <a:latin typeface="Calibri"/>
                          <a:ea typeface="Times New Roman"/>
                          <a:cs typeface="Calibri"/>
                        </a:rPr>
                        <a:t>Research Data Management Profile</a:t>
                      </a:r>
                      <a:endParaRPr lang="en-GB" sz="700" dirty="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GB"/>
                    </a:p>
                  </a:txBody>
                  <a:tcPr/>
                </a:tc>
                <a:tc hMerge="1">
                  <a:txBody>
                    <a:bodyPr/>
                    <a:lstStyle/>
                    <a:p>
                      <a:endParaRPr lang="en-GB"/>
                    </a:p>
                  </a:txBody>
                  <a:tcPr/>
                </a:tc>
              </a:tr>
              <a:tr h="249380">
                <a:tc>
                  <a:txBody>
                    <a:bodyPr/>
                    <a:lstStyle/>
                    <a:p>
                      <a:pPr>
                        <a:lnSpc>
                          <a:spcPct val="115000"/>
                        </a:lnSpc>
                        <a:spcAft>
                          <a:spcPts val="0"/>
                        </a:spcAft>
                      </a:pPr>
                      <a:r>
                        <a:rPr lang="en-GB" sz="700" b="1">
                          <a:effectLst/>
                          <a:latin typeface="Calibri"/>
                          <a:ea typeface="Times New Roman"/>
                          <a:cs typeface="Calibri"/>
                        </a:rPr>
                        <a:t>RDM profile component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n-GB" sz="700" b="1">
                          <a:effectLst/>
                          <a:latin typeface="Calibri"/>
                          <a:ea typeface="Times New Roman"/>
                          <a:cs typeface="Calibri"/>
                        </a:rPr>
                        <a:t>Record HEI Link - insert your URLs in the space provided (replace the red text)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n-GB" sz="700" b="1">
                          <a:effectLst/>
                          <a:latin typeface="Calibri"/>
                          <a:ea typeface="Times New Roman"/>
                          <a:cs typeface="Calibri"/>
                        </a:rPr>
                        <a:t>Guidance</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74071">
                <a:tc>
                  <a:txBody>
                    <a:bodyPr/>
                    <a:lstStyle/>
                    <a:p>
                      <a:pPr algn="ctr">
                        <a:lnSpc>
                          <a:spcPct val="115000"/>
                        </a:lnSpc>
                        <a:spcAft>
                          <a:spcPts val="0"/>
                        </a:spcAft>
                      </a:pPr>
                      <a:r>
                        <a:rPr lang="en-GB" sz="700">
                          <a:effectLst/>
                          <a:latin typeface="Calibri"/>
                          <a:ea typeface="Times New Roman"/>
                          <a:cs typeface="Calibri"/>
                        </a:rPr>
                        <a:t>Means of raising staff awareness of funders’ research data requirements</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dirty="0" err="1">
                          <a:effectLst/>
                          <a:latin typeface="Calibri"/>
                          <a:ea typeface="Times New Roman"/>
                          <a:cs typeface="Calibri"/>
                        </a:rPr>
                        <a:t>lyou:research-data-funders-policies</a:t>
                      </a:r>
                      <a:r>
                        <a:rPr lang="en-GB" sz="700" dirty="0">
                          <a:effectLst/>
                          <a:latin typeface="Calibri"/>
                          <a:ea typeface="Times New Roman"/>
                          <a:cs typeface="Calibri"/>
                        </a:rPr>
                        <a:t>&lt;URL&gt;</a:t>
                      </a:r>
                      <a:endParaRPr lang="en-GB" sz="700" dirty="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a link to an information page on funders' policies. This could be internal or external (E.g., DCC's policy overview table)</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9380">
                <a:tc>
                  <a:txBody>
                    <a:bodyPr/>
                    <a:lstStyle/>
                    <a:p>
                      <a:pPr algn="ctr">
                        <a:lnSpc>
                          <a:spcPct val="115000"/>
                        </a:lnSpc>
                        <a:spcAft>
                          <a:spcPts val="0"/>
                        </a:spcAft>
                      </a:pPr>
                      <a:r>
                        <a:rPr lang="en-GB" sz="700">
                          <a:effectLst/>
                          <a:latin typeface="Calibri"/>
                          <a:ea typeface="Times New Roman"/>
                          <a:cs typeface="Calibri"/>
                        </a:rPr>
                        <a:t>Research data policy</a:t>
                      </a:r>
                      <a:endParaRPr lang="en-GB" sz="700">
                        <a:effectLst/>
                        <a:latin typeface="Calibri"/>
                        <a:ea typeface="Calibri"/>
                        <a:cs typeface="Times New Roman"/>
                      </a:endParaRPr>
                    </a:p>
                    <a:p>
                      <a:pPr algn="ctr">
                        <a:lnSpc>
                          <a:spcPct val="115000"/>
                        </a:lnSpc>
                        <a:spcAft>
                          <a:spcPts val="0"/>
                        </a:spcAft>
                      </a:pPr>
                      <a:r>
                        <a:rPr lang="en-GB" sz="700">
                          <a:effectLst/>
                          <a:latin typeface="Calibri"/>
                          <a:ea typeface="Times New Roman"/>
                          <a:cs typeface="Calibri"/>
                        </a:rPr>
                        <a:t>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lyou:research-data-policy&lt;URL&gt;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a link to research data policy or aspirational statement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9380">
                <a:tc>
                  <a:txBody>
                    <a:bodyPr/>
                    <a:lstStyle/>
                    <a:p>
                      <a:pPr algn="ctr">
                        <a:lnSpc>
                          <a:spcPct val="115000"/>
                        </a:lnSpc>
                        <a:spcAft>
                          <a:spcPts val="0"/>
                        </a:spcAft>
                      </a:pPr>
                      <a:r>
                        <a:rPr lang="en-GB" sz="700">
                          <a:effectLst/>
                          <a:latin typeface="Calibri"/>
                          <a:ea typeface="Times New Roman"/>
                          <a:cs typeface="Calibri"/>
                        </a:rPr>
                        <a:t>Strategy or implementation plan for research data services</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lyou:about-strategy&lt;URL&gt;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a link to research data strategy page or roadmap</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071">
                <a:tc>
                  <a:txBody>
                    <a:bodyPr/>
                    <a:lstStyle/>
                    <a:p>
                      <a:pPr algn="ctr">
                        <a:lnSpc>
                          <a:spcPct val="115000"/>
                        </a:lnSpc>
                        <a:spcAft>
                          <a:spcPts val="0"/>
                        </a:spcAft>
                      </a:pPr>
                      <a:r>
                        <a:rPr lang="en-GB" sz="700">
                          <a:effectLst/>
                          <a:latin typeface="Calibri"/>
                          <a:ea typeface="Times New Roman"/>
                          <a:cs typeface="Calibri"/>
                        </a:rPr>
                        <a:t>RDM advice and support services </a:t>
                      </a:r>
                      <a:endParaRPr lang="en-GB" sz="700">
                        <a:effectLst/>
                        <a:latin typeface="Calibri"/>
                        <a:ea typeface="Calibri"/>
                        <a:cs typeface="Times New Roman"/>
                      </a:endParaRPr>
                    </a:p>
                    <a:p>
                      <a:pPr algn="ctr">
                        <a:lnSpc>
                          <a:spcPct val="115000"/>
                        </a:lnSpc>
                        <a:spcAft>
                          <a:spcPts val="0"/>
                        </a:spcAft>
                      </a:pPr>
                      <a:r>
                        <a:rPr lang="en-GB" sz="700">
                          <a:effectLst/>
                          <a:latin typeface="Calibri"/>
                          <a:ea typeface="Times New Roman"/>
                          <a:cs typeface="Calibri"/>
                        </a:rPr>
                        <a:t>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lyou:research-data-management-planning&lt;URL&gt;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a link to page describing data management planning guidance and/or support services at this organisation</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071">
                <a:tc>
                  <a:txBody>
                    <a:bodyPr/>
                    <a:lstStyle/>
                    <a:p>
                      <a:pPr algn="ctr">
                        <a:lnSpc>
                          <a:spcPct val="115000"/>
                        </a:lnSpc>
                        <a:spcAft>
                          <a:spcPts val="0"/>
                        </a:spcAft>
                      </a:pPr>
                      <a:r>
                        <a:rPr lang="en-GB" sz="700">
                          <a:effectLst/>
                          <a:latin typeface="Calibri"/>
                          <a:ea typeface="Times New Roman"/>
                          <a:cs typeface="Calibri"/>
                        </a:rPr>
                        <a:t>Active data storage</a:t>
                      </a:r>
                      <a:endParaRPr lang="en-GB" sz="700">
                        <a:effectLst/>
                        <a:latin typeface="Calibri"/>
                        <a:ea typeface="Calibri"/>
                        <a:cs typeface="Times New Roman"/>
                      </a:endParaRPr>
                    </a:p>
                    <a:p>
                      <a:pPr algn="ctr">
                        <a:lnSpc>
                          <a:spcPct val="115000"/>
                        </a:lnSpc>
                        <a:spcAft>
                          <a:spcPts val="0"/>
                        </a:spcAft>
                      </a:pPr>
                      <a:r>
                        <a:rPr lang="en-GB" sz="700">
                          <a:effectLst/>
                          <a:latin typeface="Calibri"/>
                          <a:ea typeface="Times New Roman"/>
                          <a:cs typeface="Calibri"/>
                        </a:rPr>
                        <a:t>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lyou:research-active-data-storage&lt;URL&gt;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link(s) to active research data storage information page(s). There may be multiple options at Research Group/School/College/Central levels.</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071">
                <a:tc>
                  <a:txBody>
                    <a:bodyPr/>
                    <a:lstStyle/>
                    <a:p>
                      <a:pPr algn="ctr">
                        <a:lnSpc>
                          <a:spcPct val="115000"/>
                        </a:lnSpc>
                        <a:spcAft>
                          <a:spcPts val="0"/>
                        </a:spcAft>
                      </a:pPr>
                      <a:r>
                        <a:rPr lang="en-GB" sz="700">
                          <a:effectLst/>
                          <a:latin typeface="Calibri"/>
                          <a:ea typeface="Times New Roman"/>
                          <a:cs typeface="Calibri"/>
                        </a:rPr>
                        <a:t>Data register or catalogue</a:t>
                      </a:r>
                      <a:endParaRPr lang="en-GB" sz="700">
                        <a:effectLst/>
                        <a:latin typeface="Calibri"/>
                        <a:ea typeface="Calibri"/>
                        <a:cs typeface="Times New Roman"/>
                      </a:endParaRPr>
                    </a:p>
                    <a:p>
                      <a:pPr algn="ctr">
                        <a:lnSpc>
                          <a:spcPct val="115000"/>
                        </a:lnSpc>
                        <a:spcAft>
                          <a:spcPts val="0"/>
                        </a:spcAft>
                      </a:pPr>
                      <a:r>
                        <a:rPr lang="en-GB" sz="700">
                          <a:effectLst/>
                          <a:latin typeface="Calibri"/>
                          <a:ea typeface="Times New Roman"/>
                          <a:cs typeface="Calibri"/>
                        </a:rPr>
                        <a:t>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lyou:research-data-catalogue&lt;URL&gt;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a link to your internal research data registration homepage. This may be provided via the data repository and/or CRIS.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9380">
                <a:tc>
                  <a:txBody>
                    <a:bodyPr/>
                    <a:lstStyle/>
                    <a:p>
                      <a:pPr algn="ctr">
                        <a:lnSpc>
                          <a:spcPct val="115000"/>
                        </a:lnSpc>
                        <a:spcAft>
                          <a:spcPts val="0"/>
                        </a:spcAft>
                      </a:pPr>
                      <a:r>
                        <a:rPr lang="en-GB" sz="700">
                          <a:effectLst/>
                          <a:latin typeface="Calibri"/>
                          <a:ea typeface="Times New Roman"/>
                          <a:cs typeface="Calibri"/>
                        </a:rPr>
                        <a:t>Persistent identification for datasets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lyou:research-data-item-identifier-scheme-homepage&lt;URL&gt;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a link to any page(s) detailing schemes used to identify digital data items (e.g., DataCite).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9380">
                <a:tc>
                  <a:txBody>
                    <a:bodyPr/>
                    <a:lstStyle/>
                    <a:p>
                      <a:pPr algn="ctr">
                        <a:lnSpc>
                          <a:spcPct val="115000"/>
                        </a:lnSpc>
                        <a:spcAft>
                          <a:spcPts val="0"/>
                        </a:spcAft>
                      </a:pPr>
                      <a:r>
                        <a:rPr lang="en-GB" sz="700">
                          <a:effectLst/>
                          <a:latin typeface="Calibri"/>
                          <a:ea typeface="Times New Roman"/>
                          <a:cs typeface="Calibri"/>
                        </a:rPr>
                        <a:t>Data access procedures</a:t>
                      </a:r>
                      <a:endParaRPr lang="en-GB" sz="700">
                        <a:effectLst/>
                        <a:latin typeface="Calibri"/>
                        <a:ea typeface="Calibri"/>
                        <a:cs typeface="Times New Roman"/>
                      </a:endParaRPr>
                    </a:p>
                    <a:p>
                      <a:pPr algn="ctr">
                        <a:lnSpc>
                          <a:spcPct val="115000"/>
                        </a:lnSpc>
                        <a:spcAft>
                          <a:spcPts val="0"/>
                        </a:spcAft>
                      </a:pPr>
                      <a:r>
                        <a:rPr lang="en-GB" sz="700">
                          <a:effectLst/>
                          <a:latin typeface="Calibri"/>
                          <a:ea typeface="Times New Roman"/>
                          <a:cs typeface="Calibri"/>
                        </a:rPr>
                        <a:t>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lyou:research-data-access&lt;URL&gt;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a link to any information provided about research data access.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9380">
                <a:tc>
                  <a:txBody>
                    <a:bodyPr/>
                    <a:lstStyle/>
                    <a:p>
                      <a:pPr algn="ctr">
                        <a:lnSpc>
                          <a:spcPct val="115000"/>
                        </a:lnSpc>
                        <a:spcAft>
                          <a:spcPts val="0"/>
                        </a:spcAft>
                      </a:pPr>
                      <a:r>
                        <a:rPr lang="en-GB" sz="700">
                          <a:effectLst/>
                          <a:latin typeface="Calibri"/>
                          <a:ea typeface="Times New Roman"/>
                          <a:cs typeface="Calibri"/>
                        </a:rPr>
                        <a:t>Secure data access </a:t>
                      </a:r>
                      <a:endParaRPr lang="en-GB" sz="700">
                        <a:effectLst/>
                        <a:latin typeface="Calibri"/>
                        <a:ea typeface="Calibri"/>
                        <a:cs typeface="Times New Roman"/>
                      </a:endParaRPr>
                    </a:p>
                    <a:p>
                      <a:pPr algn="ctr">
                        <a:lnSpc>
                          <a:spcPct val="115000"/>
                        </a:lnSpc>
                        <a:spcAft>
                          <a:spcPts val="0"/>
                        </a:spcAft>
                      </a:pPr>
                      <a:r>
                        <a:rPr lang="en-GB" sz="700">
                          <a:effectLst/>
                          <a:latin typeface="Calibri"/>
                          <a:ea typeface="Times New Roman"/>
                          <a:cs typeface="Calibri"/>
                        </a:rPr>
                        <a:t>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lyou:research-data-secure-access&lt;URL&gt;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a link to any information provided about secure data access and governance.  </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9380">
                <a:tc>
                  <a:txBody>
                    <a:bodyPr/>
                    <a:lstStyle/>
                    <a:p>
                      <a:pPr algn="ctr">
                        <a:lnSpc>
                          <a:spcPct val="115000"/>
                        </a:lnSpc>
                        <a:spcAft>
                          <a:spcPts val="0"/>
                        </a:spcAft>
                      </a:pPr>
                      <a:r>
                        <a:rPr lang="en-GB" sz="700">
                          <a:effectLst/>
                          <a:latin typeface="Calibri"/>
                          <a:ea typeface="Times New Roman"/>
                          <a:cs typeface="Calibri"/>
                        </a:rPr>
                        <a:t>Institutional publications repository (if it includes research data or metadata)</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lyou:research-publications-repository&lt;URL&gt;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a:effectLst/>
                          <a:latin typeface="Calibri"/>
                          <a:ea typeface="Times New Roman"/>
                          <a:cs typeface="Calibri"/>
                        </a:rPr>
                        <a:t>Provide a link to your institutional repository homepage</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9007">
                <a:tc>
                  <a:txBody>
                    <a:bodyPr/>
                    <a:lstStyle/>
                    <a:p>
                      <a:pPr algn="ctr">
                        <a:lnSpc>
                          <a:spcPct val="115000"/>
                        </a:lnSpc>
                        <a:spcAft>
                          <a:spcPts val="0"/>
                        </a:spcAft>
                      </a:pPr>
                      <a:r>
                        <a:rPr lang="en-GB" sz="700">
                          <a:effectLst/>
                          <a:latin typeface="Calibri"/>
                          <a:ea typeface="Times New Roman"/>
                          <a:cs typeface="Calibri"/>
                        </a:rPr>
                        <a:t>Data repository for longer term access and preservation</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700">
                          <a:effectLst/>
                          <a:latin typeface="Calibri"/>
                          <a:ea typeface="Times New Roman"/>
                          <a:cs typeface="Calibri"/>
                        </a:rPr>
                        <a:t>lyou:research-data-repository-long term&lt;URL&gt;</a:t>
                      </a:r>
                      <a:endParaRPr lang="en-GB" sz="70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700" dirty="0">
                          <a:effectLst/>
                          <a:latin typeface="Calibri"/>
                          <a:ea typeface="Times New Roman"/>
                          <a:cs typeface="Calibri"/>
                        </a:rPr>
                        <a:t>Provide a link to your research data repository homepage. This may be an extension of your publications repository, a separate data repository or a pointer to an external data repository service (E.g., </a:t>
                      </a:r>
                      <a:r>
                        <a:rPr lang="en-GB" sz="700" dirty="0" err="1">
                          <a:effectLst/>
                          <a:latin typeface="Calibri"/>
                          <a:ea typeface="Times New Roman"/>
                          <a:cs typeface="Calibri"/>
                        </a:rPr>
                        <a:t>Zenodo</a:t>
                      </a:r>
                      <a:r>
                        <a:rPr lang="en-GB" sz="700" dirty="0">
                          <a:effectLst/>
                          <a:latin typeface="Calibri"/>
                          <a:ea typeface="Times New Roman"/>
                          <a:cs typeface="Calibri"/>
                        </a:rPr>
                        <a:t>). </a:t>
                      </a:r>
                      <a:endParaRPr lang="en-GB" sz="700" dirty="0">
                        <a:effectLst/>
                        <a:latin typeface="Calibri"/>
                        <a:ea typeface="Calibri"/>
                        <a:cs typeface="Times New Roman"/>
                      </a:endParaRPr>
                    </a:p>
                  </a:txBody>
                  <a:tcPr marL="44356" marR="4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2"/>
          <p:cNvSpPr/>
          <p:nvPr/>
        </p:nvSpPr>
        <p:spPr>
          <a:xfrm>
            <a:off x="3132305" y="4540975"/>
            <a:ext cx="2339102" cy="246221"/>
          </a:xfrm>
          <a:prstGeom prst="rect">
            <a:avLst/>
          </a:prstGeom>
        </p:spPr>
        <p:txBody>
          <a:bodyPr wrap="none">
            <a:spAutoFit/>
          </a:bodyPr>
          <a:lstStyle/>
          <a:p>
            <a:r>
              <a:rPr lang="en-GB" sz="1000" dirty="0">
                <a:hlinkClick r:id="rId3"/>
              </a:rPr>
              <a:t>http://</a:t>
            </a:r>
            <a:r>
              <a:rPr lang="en-GB" sz="1000" dirty="0" err="1" smtClean="0">
                <a:hlinkClick r:id="rId3"/>
              </a:rPr>
              <a:t>www.dcc.ac.uk</a:t>
            </a:r>
            <a:r>
              <a:rPr lang="en-GB" sz="1000" dirty="0" smtClean="0">
                <a:hlinkClick r:id="rId3"/>
              </a:rPr>
              <a:t>/</a:t>
            </a:r>
            <a:r>
              <a:rPr lang="en-GB" sz="1000" dirty="0" err="1" smtClean="0">
                <a:hlinkClick r:id="rId3"/>
              </a:rPr>
              <a:t>webfm_send</a:t>
            </a:r>
            <a:r>
              <a:rPr lang="en-GB" sz="1000" dirty="0" smtClean="0">
                <a:hlinkClick r:id="rId3"/>
              </a:rPr>
              <a:t>/2077</a:t>
            </a:r>
            <a:r>
              <a:rPr lang="en-GB" sz="1000" dirty="0" smtClean="0"/>
              <a:t> </a:t>
            </a:r>
            <a:endParaRPr lang="en-GB" sz="1000" dirty="0"/>
          </a:p>
        </p:txBody>
      </p:sp>
    </p:spTree>
    <p:extLst>
      <p:ext uri="{BB962C8B-B14F-4D97-AF65-F5344CB8AC3E}">
        <p14:creationId xmlns:p14="http://schemas.microsoft.com/office/powerpoint/2010/main" val="38729413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OPD - Linking You Filter </a:t>
            </a:r>
            <a:endParaRPr lang="en-GB" dirty="0"/>
          </a:p>
        </p:txBody>
      </p:sp>
      <p:sp>
        <p:nvSpPr>
          <p:cNvPr id="4" name="Date Placeholder 3"/>
          <p:cNvSpPr>
            <a:spLocks noGrp="1"/>
          </p:cNvSpPr>
          <p:nvPr>
            <p:ph type="dt" sz="half" idx="10"/>
          </p:nvPr>
        </p:nvSpPr>
        <p:spPr/>
        <p:txBody>
          <a:bodyPr/>
          <a:lstStyle/>
          <a:p>
            <a:fld id="{8847BE6E-E824-F544-BA33-98F29C164772}" type="datetime1">
              <a:rPr lang="en-GB" smtClean="0"/>
              <a:t>13/01/2016</a:t>
            </a:fld>
            <a:endParaRPr lang="en-GB"/>
          </a:p>
        </p:txBody>
      </p:sp>
      <p:sp>
        <p:nvSpPr>
          <p:cNvPr id="5" name="Slide Number Placeholder 4"/>
          <p:cNvSpPr>
            <a:spLocks noGrp="1"/>
          </p:cNvSpPr>
          <p:nvPr>
            <p:ph type="sldNum" sz="quarter" idx="12"/>
          </p:nvPr>
        </p:nvSpPr>
        <p:spPr/>
        <p:txBody>
          <a:bodyPr/>
          <a:lstStyle/>
          <a:p>
            <a:fld id="{F0A55F06-C352-544E-8237-6F33909C7E7A}" type="slidenum">
              <a:rPr lang="en-GB" smtClean="0"/>
              <a:t>9</a:t>
            </a:fld>
            <a:endParaRPr lang="en-GB"/>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114" y="607375"/>
            <a:ext cx="7629346" cy="3891866"/>
          </a:xfrm>
          <a:prstGeom prst="rect">
            <a:avLst/>
          </a:prstGeom>
        </p:spPr>
      </p:pic>
      <p:sp>
        <p:nvSpPr>
          <p:cNvPr id="3" name="Rectangle 2"/>
          <p:cNvSpPr/>
          <p:nvPr/>
        </p:nvSpPr>
        <p:spPr>
          <a:xfrm>
            <a:off x="3389028" y="4507236"/>
            <a:ext cx="2779928" cy="276999"/>
          </a:xfrm>
          <a:prstGeom prst="rect">
            <a:avLst/>
          </a:prstGeom>
        </p:spPr>
        <p:txBody>
          <a:bodyPr wrap="none">
            <a:spAutoFit/>
          </a:bodyPr>
          <a:lstStyle/>
          <a:p>
            <a:r>
              <a:rPr lang="en-GB" sz="1200" dirty="0">
                <a:hlinkClick r:id="rId4"/>
              </a:rPr>
              <a:t>http://</a:t>
            </a:r>
            <a:r>
              <a:rPr lang="en-GB" sz="1200" dirty="0" err="1" smtClean="0">
                <a:hlinkClick r:id="rId4"/>
              </a:rPr>
              <a:t>opd.data.ac.uk</a:t>
            </a:r>
            <a:r>
              <a:rPr lang="en-GB" sz="1200" dirty="0" smtClean="0">
                <a:hlinkClick r:id="rId4"/>
              </a:rPr>
              <a:t>/dataset/</a:t>
            </a:r>
            <a:r>
              <a:rPr lang="en-GB" sz="1200" dirty="0" err="1" smtClean="0">
                <a:hlinkClick r:id="rId4"/>
              </a:rPr>
              <a:t>linkingyou</a:t>
            </a:r>
            <a:r>
              <a:rPr lang="en-GB" sz="1200" dirty="0" smtClean="0"/>
              <a:t> </a:t>
            </a:r>
            <a:endParaRPr lang="en-GB" sz="1200" dirty="0"/>
          </a:p>
        </p:txBody>
      </p:sp>
    </p:spTree>
    <p:extLst>
      <p:ext uri="{BB962C8B-B14F-4D97-AF65-F5344CB8AC3E}">
        <p14:creationId xmlns:p14="http://schemas.microsoft.com/office/powerpoint/2010/main" val="3918687763"/>
      </p:ext>
    </p:extLst>
  </p:cSld>
  <p:clrMapOvr>
    <a:masterClrMapping/>
  </p:clrMapOvr>
  <p:timing>
    <p:tnLst>
      <p:par>
        <p:cTn id="1" dur="indefinite" restart="never" nodeType="tmRoot"/>
      </p:par>
    </p:tnLst>
  </p:timing>
</p:sld>
</file>

<file path=ppt/theme/theme1.xml><?xml version="1.0" encoding="utf-8"?>
<a:theme xmlns:a="http://schemas.openxmlformats.org/drawingml/2006/main" name="Jisc Theme">
  <a:themeElements>
    <a:clrScheme name="Jisc 2013 1">
      <a:dk1>
        <a:srgbClr val="2C3841"/>
      </a:dk1>
      <a:lt1>
        <a:srgbClr val="FFFFFF"/>
      </a:lt1>
      <a:dk2>
        <a:srgbClr val="DE481C"/>
      </a:dk2>
      <a:lt2>
        <a:srgbClr val="9F3515"/>
      </a:lt2>
      <a:accent1>
        <a:srgbClr val="E61554"/>
      </a:accent1>
      <a:accent2>
        <a:srgbClr val="F9B000"/>
      </a:accent2>
      <a:accent3>
        <a:srgbClr val="B2BB1C"/>
      </a:accent3>
      <a:accent4>
        <a:srgbClr val="0092CB"/>
      </a:accent4>
      <a:accent5>
        <a:srgbClr val="B71A8B"/>
      </a:accent5>
      <a:accent6>
        <a:srgbClr val="CADCF0"/>
      </a:accent6>
      <a:hlink>
        <a:srgbClr val="DE481C"/>
      </a:hlink>
      <a:folHlink>
        <a:srgbClr val="DE481C"/>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867</TotalTime>
  <Words>1285</Words>
  <Application>Microsoft Office PowerPoint</Application>
  <PresentationFormat>On-screen Show (16:9)</PresentationFormat>
  <Paragraphs>230</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Jisc Theme</vt:lpstr>
      <vt:lpstr>Extending the OPD to cover RDM</vt:lpstr>
      <vt:lpstr>Collaborators</vt:lpstr>
      <vt:lpstr>Phase 1 March-July</vt:lpstr>
      <vt:lpstr>Phase 2 September- December</vt:lpstr>
      <vt:lpstr>Basic RDM Infrastructure Profile Components </vt:lpstr>
      <vt:lpstr>New Linking You Terms</vt:lpstr>
      <vt:lpstr>Guides for HEIs</vt:lpstr>
      <vt:lpstr>RDM profile worksheet with Linking You terms </vt:lpstr>
      <vt:lpstr>OPD - Linking You Filter </vt:lpstr>
      <vt:lpstr>OPD - Linking You Filter </vt:lpstr>
      <vt:lpstr>Infrastructure delivery survey </vt:lpstr>
      <vt:lpstr>Benefits</vt:lpstr>
      <vt:lpstr>Sustainability</vt:lpstr>
      <vt:lpstr>Phase 3</vt:lpstr>
      <vt:lpstr>Contact</vt:lpstr>
    </vt:vector>
  </TitlesOfParts>
  <Company>iD Factory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Lisney</dc:creator>
  <cp:lastModifiedBy>jd162a</cp:lastModifiedBy>
  <cp:revision>115</cp:revision>
  <dcterms:created xsi:type="dcterms:W3CDTF">2013-10-10T15:07:08Z</dcterms:created>
  <dcterms:modified xsi:type="dcterms:W3CDTF">2016-01-13T12:02:10Z</dcterms:modified>
</cp:coreProperties>
</file>